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00" r:id="rId2"/>
    <p:sldId id="789" r:id="rId3"/>
    <p:sldId id="783" r:id="rId4"/>
    <p:sldId id="349" r:id="rId5"/>
    <p:sldId id="781" r:id="rId6"/>
    <p:sldId id="292" r:id="rId7"/>
    <p:sldId id="775" r:id="rId8"/>
    <p:sldId id="697" r:id="rId9"/>
    <p:sldId id="785" r:id="rId10"/>
    <p:sldId id="749" r:id="rId11"/>
    <p:sldId id="774" r:id="rId12"/>
    <p:sldId id="778" r:id="rId13"/>
    <p:sldId id="787" r:id="rId14"/>
    <p:sldId id="765" r:id="rId15"/>
    <p:sldId id="780" r:id="rId16"/>
    <p:sldId id="788" r:id="rId17"/>
    <p:sldId id="7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1C05"/>
    <a:srgbClr val="5C3226"/>
    <a:srgbClr val="C55A11"/>
    <a:srgbClr val="D4A472"/>
    <a:srgbClr val="EC7247"/>
    <a:srgbClr val="5E3226"/>
    <a:srgbClr val="4A2206"/>
    <a:srgbClr val="E8614B"/>
    <a:srgbClr val="5C3324"/>
    <a:srgbClr val="6853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8418F-6765-49FC-8180-C4FED6DAC807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7F31F-7357-4D10-AC58-1513A25020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7F31F-7357-4D10-AC58-1513A250201A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367-83A8-4C29-9174-97F7E5FA127C}" type="datetime1">
              <a:rPr lang="ru-RU" smtClean="0"/>
              <a:t>30.03.2026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3732D-0D31-4FB9-B501-45A55C2A5581}" type="slidenum">
              <a:rPr lang="ru-RU"/>
              <a:t>‹#›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987" y="116540"/>
            <a:ext cx="9903013" cy="870568"/>
          </a:xfrm>
        </p:spPr>
        <p:txBody>
          <a:bodyPr/>
          <a:lstStyle>
            <a:lvl1pPr algn="l">
              <a:defRPr sz="3200" b="1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8ABAA-DD81-4968-A1DB-D1DE3C0A1092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D2CC-4EBD-4A36-B107-53CDDCC0E9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5.png"/><Relationship Id="rId4" Type="http://schemas.openxmlformats.org/officeDocument/2006/relationships/image" Target="../media/image2.sv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29636" r="25088"/>
          <a:stretch>
            <a:fillRect/>
          </a:stretch>
        </p:blipFill>
        <p:spPr>
          <a:xfrm rot="16200000">
            <a:off x="-611227" y="-56631"/>
            <a:ext cx="3791743" cy="3560505"/>
          </a:xfrm>
          <a:prstGeom prst="rect">
            <a:avLst/>
          </a:prstGeom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150" y="1647570"/>
            <a:ext cx="11315265" cy="197192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Фонд «Всеволожский Центр поддержки предпринимательства – бизнес-инкубатор» микрокредитная компания</a:t>
            </a:r>
            <a:endParaRPr lang="en-US" altLang="ru-RU" sz="4400" b="1" dirty="0">
              <a:solidFill>
                <a:srgbClr val="5C3226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" t="4948" r="3254" b="5387"/>
          <a:stretch>
            <a:fillRect/>
          </a:stretch>
        </p:blipFill>
        <p:spPr>
          <a:xfrm>
            <a:off x="2774674" y="3821552"/>
            <a:ext cx="2027584" cy="1971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4897" y="5995534"/>
            <a:ext cx="1447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615804" y="68435"/>
            <a:ext cx="5882804" cy="1248330"/>
            <a:chOff x="2112239" y="-664"/>
            <a:chExt cx="5882804" cy="1248330"/>
          </a:xfrm>
        </p:grpSpPr>
        <p:sp>
          <p:nvSpPr>
            <p:cNvPr id="5" name="Freeform 8"/>
            <p:cNvSpPr/>
            <p:nvPr/>
          </p:nvSpPr>
          <p:spPr>
            <a:xfrm>
              <a:off x="2112239" y="-664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ru-RU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rcRect l="3772" t="7907" r="5124" b="19985"/>
          <a:stretch>
            <a:fillRect/>
          </a:stretch>
        </p:blipFill>
        <p:spPr>
          <a:xfrm>
            <a:off x="6137024" y="3821552"/>
            <a:ext cx="2191545" cy="19719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09227" y="5995534"/>
            <a:ext cx="1447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76519" y="2042698"/>
            <a:ext cx="115465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55A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обучающих курсов по темам:</a:t>
            </a:r>
            <a:endParaRPr lang="ru-RU" b="1" dirty="0">
              <a:solidFill>
                <a:srgbClr val="C55A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грамотность для бизнеса,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Бухгалтерский учет для ИП и ООО,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Кадры, делопроизводство,</a:t>
            </a:r>
          </a:p>
          <a:p>
            <a:pPr marL="285750" indent="-285750">
              <a:buFontTx/>
              <a:buChar char="-"/>
            </a:pPr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Прототипирование </a:t>
            </a:r>
          </a:p>
          <a:p>
            <a:pPr marL="285750" indent="-285750">
              <a:buFontTx/>
              <a:buChar char="-"/>
            </a:pPr>
            <a:endParaRPr lang="ru-RU" sz="2000" b="1" dirty="0">
              <a:solidFill>
                <a:srgbClr val="4A22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sz="2000" b="1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4A22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акселерационной программы для резидентов бизнес-инкубатора</a:t>
            </a:r>
          </a:p>
          <a:p>
            <a:endParaRPr lang="ru-RU" sz="2000" b="1" dirty="0">
              <a:solidFill>
                <a:srgbClr val="4A22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u="sng" dirty="0">
                <a:solidFill>
                  <a:srgbClr val="C55A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площадки для реализации обучающих программ самозанятыми и СМСП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8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82331"/>
              </a:stretch>
            </a:blipFill>
          </p:spPr>
        </p:sp>
        <p:sp>
          <p:nvSpPr>
            <p:cNvPr id="9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10" name="Прямая соединительная линия 9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61537" y="190185"/>
            <a:ext cx="62232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rgbClr val="5C322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№ Л035-01268-47/03290289 от 29.09.2025</a:t>
            </a:r>
            <a:endParaRPr lang="ru-RU" sz="2800" b="1" dirty="0">
              <a:solidFill>
                <a:srgbClr val="5C32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376519" y="1485069"/>
            <a:ext cx="4461811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62798" y="1485069"/>
            <a:ext cx="42892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</a:p>
          <a:p>
            <a:endParaRPr lang="ru-RU" dirty="0"/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376519" y="3750526"/>
            <a:ext cx="7071846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19658" y="3798507"/>
            <a:ext cx="6985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профессиональное образование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232688" y="151398"/>
            <a:ext cx="5654511" cy="882649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3735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КУРС 1С: БУХГАЛТЕРИЯ</a:t>
            </a:r>
          </a:p>
        </p:txBody>
      </p:sp>
      <p:sp>
        <p:nvSpPr>
          <p:cNvPr id="6148" name="Объект 1"/>
          <p:cNvSpPr>
            <a:spLocks noGrp="1" noChangeArrowheads="1"/>
          </p:cNvSpPr>
          <p:nvPr>
            <p:ph idx="1"/>
          </p:nvPr>
        </p:nvSpPr>
        <p:spPr>
          <a:xfrm>
            <a:off x="239351" y="1434926"/>
            <a:ext cx="7838556" cy="531999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200" b="1" dirty="0">
                <a:solidFill>
                  <a:srgbClr val="4A220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2025 года наш Фонд стал первым и единственным Центром сертифицированного обучения 1С в Ленинградской области</a:t>
            </a:r>
          </a:p>
          <a:p>
            <a:pPr marL="0" indent="0">
              <a:lnSpc>
                <a:spcPts val="3065"/>
              </a:lnSpc>
              <a:spcBef>
                <a:spcPct val="0"/>
              </a:spcBef>
              <a:buNone/>
            </a:pPr>
            <a:endParaRPr lang="ru-RU" altLang="ru-RU" sz="2665" b="1" dirty="0">
              <a:solidFill>
                <a:srgbClr val="D5A572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3065"/>
              </a:lnSpc>
              <a:spcBef>
                <a:spcPct val="0"/>
              </a:spcBef>
              <a:buNone/>
            </a:pPr>
            <a:endParaRPr lang="ru-RU" altLang="ru-RU" sz="2665" b="1" dirty="0">
              <a:solidFill>
                <a:srgbClr val="D5A572"/>
              </a:solidFill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012" y="2925561"/>
            <a:ext cx="2562894" cy="36014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200" y="2937611"/>
            <a:ext cx="5135962" cy="358940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3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82331"/>
              </a:stretch>
            </a:blipFill>
          </p:spPr>
        </p:sp>
        <p:sp>
          <p:nvSpPr>
            <p:cNvPr id="4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593" y="2148015"/>
            <a:ext cx="3591056" cy="35910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07250" y="285935"/>
            <a:ext cx="6394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4A220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Обучающие семинары, </a:t>
            </a:r>
            <a:r>
              <a:rPr lang="ru-RU" sz="2400" b="1" dirty="0" err="1">
                <a:solidFill>
                  <a:srgbClr val="4A220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вебинары</a:t>
            </a:r>
            <a:r>
              <a:rPr lang="ru-RU" sz="2400" b="1" dirty="0">
                <a:solidFill>
                  <a:srgbClr val="4A220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тренинги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7056" y="1492946"/>
            <a:ext cx="3079806" cy="2301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250" y="1488771"/>
            <a:ext cx="3079806" cy="2309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056" y="3794450"/>
            <a:ext cx="3079804" cy="230985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250" y="3802800"/>
            <a:ext cx="3106599" cy="230567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07524" y="1534109"/>
            <a:ext cx="52029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A220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Обновленный Курс «Введение в предпринимательство»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79" y="2705558"/>
            <a:ext cx="3543747" cy="3543747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12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82331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5" name="Прямая соединительная линия 4"/>
          <p:cNvCxnSpPr/>
          <p:nvPr/>
        </p:nvCxnSpPr>
        <p:spPr>
          <a:xfrm>
            <a:off x="8687054" y="1480421"/>
            <a:ext cx="26795" cy="476888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36059" y="3794450"/>
            <a:ext cx="6230801" cy="835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55702" y="1480421"/>
            <a:ext cx="26795" cy="476888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629149" y="1480421"/>
            <a:ext cx="26795" cy="476888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76140" y="3864863"/>
            <a:ext cx="619072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576140" y="3732387"/>
            <a:ext cx="619072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/>
          <p:cNvSpPr/>
          <p:nvPr/>
        </p:nvSpPr>
        <p:spPr>
          <a:xfrm>
            <a:off x="8615914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49053" y="29987"/>
            <a:ext cx="5686141" cy="1248330"/>
            <a:chOff x="2192361" y="-663"/>
            <a:chExt cx="5686141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427700" y="338785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sp>
        <p:nvSpPr>
          <p:cNvPr id="8" name="Прямоугольник: скругленные углы 7"/>
          <p:cNvSpPr/>
          <p:nvPr/>
        </p:nvSpPr>
        <p:spPr>
          <a:xfrm>
            <a:off x="486290" y="1632585"/>
            <a:ext cx="4029285" cy="1788126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Как внедрить ИИ и ИТ‑решения в ваш бизнес с реальной пользой и консультирование по вопросам получения грантовой поддержки от Фонда содействия инновациям (фонд Бортника)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19718" y="194247"/>
            <a:ext cx="6394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A220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Обучающий курс «ИИ и создание чат-бота для бизнеса»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76" y="1617767"/>
            <a:ext cx="2881577" cy="21611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76" y="3870663"/>
            <a:ext cx="2881577" cy="2161183"/>
          </a:xfrm>
          <a:prstGeom prst="rect">
            <a:avLst/>
          </a:prstGeom>
        </p:spPr>
      </p:pic>
      <p:sp>
        <p:nvSpPr>
          <p:cNvPr id="26" name="Прямоугольник: скругленные углы 25"/>
          <p:cNvSpPr/>
          <p:nvPr/>
        </p:nvSpPr>
        <p:spPr>
          <a:xfrm>
            <a:off x="486290" y="4887264"/>
            <a:ext cx="4060733" cy="1539746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Консультант: Филипп Жучков, руководитель аккредитованной ИТ‑компании и МТК, резидент «Сколково»</a:t>
            </a:r>
          </a:p>
        </p:txBody>
      </p:sp>
      <p:sp>
        <p:nvSpPr>
          <p:cNvPr id="29" name="Прямоугольник: скругленные углы 28"/>
          <p:cNvSpPr/>
          <p:nvPr/>
        </p:nvSpPr>
        <p:spPr>
          <a:xfrm>
            <a:off x="495378" y="3859971"/>
            <a:ext cx="4051645" cy="588030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Курс по созданию чат-бота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4354" r="5157" b="5306"/>
          <a:stretch>
            <a:fillRect/>
          </a:stretch>
        </p:blipFill>
        <p:spPr>
          <a:xfrm>
            <a:off x="8916843" y="2800370"/>
            <a:ext cx="2411064" cy="24371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4335" y="206166"/>
            <a:ext cx="7267763" cy="89597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выставок-ярмарок для НХП </a:t>
            </a:r>
            <a:br>
              <a:rPr lang="ru-RU" sz="2400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Всеволожского района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-7217" y="2398092"/>
            <a:ext cx="6979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4A22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Ярмарки Всеволожского района на 2026 год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82331"/>
              </a:stretch>
            </a:blipFill>
          </p:spPr>
        </p:sp>
        <p:sp>
          <p:nvSpPr>
            <p:cNvPr id="9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11" name="Прямая соединительная линия 10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645" y="3958297"/>
            <a:ext cx="4612867" cy="25947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2" r="15261" b="11653"/>
          <a:stretch>
            <a:fillRect/>
          </a:stretch>
        </p:blipFill>
        <p:spPr>
          <a:xfrm>
            <a:off x="8130355" y="3964540"/>
            <a:ext cx="3741800" cy="25884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0" r="553" b="46496"/>
          <a:stretch>
            <a:fillRect/>
          </a:stretch>
        </p:blipFill>
        <p:spPr>
          <a:xfrm>
            <a:off x="319844" y="3964540"/>
            <a:ext cx="3566356" cy="2607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2233" y="1503718"/>
            <a:ext cx="2307403" cy="22613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15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1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2" name="Прямая соединительная линия 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238" y="5344937"/>
            <a:ext cx="910543" cy="10178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62591" y="309062"/>
            <a:ext cx="685120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Clr>
                <a:srgbClr val="FFC000"/>
              </a:buClr>
            </a:pPr>
            <a:r>
              <a:rPr lang="ru-RU" sz="2400" b="1" dirty="0">
                <a:solidFill>
                  <a:srgbClr val="3D1C05"/>
                </a:solidFill>
                <a:latin typeface="Times New Roman" panose="02020603050405020304" pitchFamily="18" charset="0"/>
                <a:ea typeface="HK Grotesk Bold"/>
                <a:cs typeface="Times New Roman" panose="02020603050405020304" pitchFamily="18" charset="0"/>
                <a:sym typeface="HK Grotesk Bold"/>
              </a:rPr>
              <a:t>Реестр субъектов креативных индустрий</a:t>
            </a:r>
          </a:p>
          <a:p>
            <a:pPr algn="r">
              <a:buClr>
                <a:srgbClr val="FFC000"/>
              </a:buClr>
            </a:pPr>
            <a:r>
              <a:rPr lang="ru-RU" sz="2400" b="1" dirty="0">
                <a:solidFill>
                  <a:srgbClr val="3D1C05"/>
                </a:solidFill>
                <a:latin typeface="Times New Roman" panose="02020603050405020304" pitchFamily="18" charset="0"/>
                <a:ea typeface="HK Grotesk Bold"/>
                <a:cs typeface="Times New Roman" panose="02020603050405020304" pitchFamily="18" charset="0"/>
                <a:sym typeface="HK Grotesk Bold"/>
              </a:rPr>
              <a:t>Ленинградской области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219" y="1518944"/>
            <a:ext cx="8669981" cy="249299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НХП и ремесла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Арт-индустрия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Культурное наследие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 и развлечение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Мода (включая ювелирное дело)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Книжное дело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Исполнительские искусства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endParaRPr lang="ru-RU" sz="1600" dirty="0">
              <a:solidFill>
                <a:srgbClr val="3D1C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219" y="3664692"/>
            <a:ext cx="401744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Кино, ТВ программы и фильмы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обеспечение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Видеоигры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и СМИ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и пиар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Дизайн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и урбанистика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Гастрономия</a:t>
            </a:r>
          </a:p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729315" y="2145481"/>
            <a:ext cx="5317751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spcBef>
                <a:spcPts val="10"/>
              </a:spcBef>
              <a:spcAft>
                <a:spcPts val="10"/>
              </a:spcAft>
              <a:buClr>
                <a:srgbClr val="000000"/>
              </a:buClr>
              <a:buSzPct val="100000"/>
            </a:pPr>
            <a:r>
              <a:rPr lang="ru-RU" sz="2800" b="1" dirty="0">
                <a:solidFill>
                  <a:srgbClr val="5E3226"/>
                </a:solidFill>
                <a:latin typeface="Arial" panose="020B0604020202020204" pitchFamily="34" charset="0"/>
                <a:ea typeface="Open Sans Bold" panose="020B0604020202020204" charset="0"/>
                <a:cs typeface="Arial" panose="020B0604020202020204" pitchFamily="34" charset="0"/>
              </a:rPr>
              <a:t>Субсидия субъектам ремесленной деятельности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08962" y="3216769"/>
            <a:ext cx="4758458" cy="89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spcBef>
                <a:spcPts val="10"/>
              </a:spcBef>
              <a:spcAft>
                <a:spcPts val="10"/>
              </a:spcAft>
              <a:buClr>
                <a:srgbClr val="000000"/>
              </a:buClr>
              <a:buSzPct val="100000"/>
            </a:pPr>
            <a:r>
              <a:rPr lang="ru-RU" sz="2800" b="1" dirty="0">
                <a:solidFill>
                  <a:srgbClr val="5E3226"/>
                </a:solidFill>
                <a:latin typeface="Arial" panose="020B0604020202020204" pitchFamily="34" charset="0"/>
                <a:ea typeface="Open Sans Bold" panose="020B0604020202020204" charset="0"/>
                <a:cs typeface="Arial" panose="020B0604020202020204" pitchFamily="34" charset="0"/>
              </a:rPr>
              <a:t>Гранты субъектам креативных индустрий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82114" y="1546799"/>
            <a:ext cx="8022447" cy="435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3000"/>
              </a:lnSpc>
              <a:spcBef>
                <a:spcPts val="10"/>
              </a:spcBef>
              <a:spcAft>
                <a:spcPts val="10"/>
              </a:spcAft>
              <a:buClr>
                <a:srgbClr val="000000"/>
              </a:buClr>
              <a:buSzPct val="100000"/>
            </a:pPr>
            <a:r>
              <a:rPr lang="ru-RU" sz="2400" b="1" dirty="0">
                <a:solidFill>
                  <a:srgbClr val="E8614B"/>
                </a:solidFill>
                <a:latin typeface="Arial" panose="020B0604020202020204" pitchFamily="34" charset="0"/>
                <a:ea typeface="Open Sans Bold" panose="020B0604020202020204" charset="0"/>
                <a:cs typeface="Arial" panose="020B0604020202020204" pitchFamily="34" charset="0"/>
              </a:rPr>
              <a:t>Льгота по УСН «Доходы» – ставка 2% (вместо 6%)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0974" y="4454882"/>
            <a:ext cx="1994432" cy="19079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15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1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2" name="Прямая соединительная линия 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293979" y="330986"/>
            <a:ext cx="5352441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Clr>
                <a:srgbClr val="FFC000"/>
              </a:buClr>
            </a:pPr>
            <a:r>
              <a:rPr lang="ru-RU" sz="3200" b="1" dirty="0">
                <a:solidFill>
                  <a:srgbClr val="3D1C05"/>
                </a:solidFill>
                <a:latin typeface="Times New Roman" panose="02020603050405020304" pitchFamily="18" charset="0"/>
                <a:ea typeface="HK Grotesk Bold"/>
                <a:cs typeface="Times New Roman" panose="02020603050405020304" pitchFamily="18" charset="0"/>
                <a:sym typeface="HK Grotesk Bold"/>
              </a:rPr>
              <a:t>Ближайшие мероприятия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5729" y="1497512"/>
            <a:ext cx="7192534" cy="126188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lvl="0" indent="-342900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ru-RU" sz="28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– </a:t>
            </a:r>
            <a:r>
              <a:rPr lang="ru-RU" sz="2800" i="1" u="sng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креативных индустрий </a:t>
            </a:r>
            <a:r>
              <a:rPr lang="ru-RU" sz="2800" b="1" i="1" u="sng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«Всеволожский район. Новый импульс»</a:t>
            </a:r>
          </a:p>
          <a:p>
            <a:pPr lvl="0" algn="just">
              <a:buClr>
                <a:srgbClr val="4A2206"/>
              </a:buClr>
            </a:pPr>
            <a:endParaRPr lang="ru-RU" sz="1600" dirty="0">
              <a:solidFill>
                <a:srgbClr val="3D1C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047" y="2833330"/>
            <a:ext cx="662718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rgbClr val="4A2206"/>
              </a:buClr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программе:</a:t>
            </a:r>
          </a:p>
          <a:p>
            <a:pPr marL="342900" lvl="0" indent="-342900" algn="just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 спикеров,</a:t>
            </a:r>
          </a:p>
          <a:p>
            <a:pPr marL="342900" lvl="0" indent="-342900" algn="just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создания креативных индустрий в соседнем регионе,</a:t>
            </a:r>
          </a:p>
          <a:p>
            <a:pPr marL="342900" lvl="0" indent="-342900" algn="just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Выставка-ярмарка мастеров народных художественных промыслов и ремесел Всеволожского района,</a:t>
            </a:r>
          </a:p>
          <a:p>
            <a:pPr marL="342900" lvl="0" indent="-342900" algn="just">
              <a:buClr>
                <a:srgbClr val="4A2206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Дефиле – показ мод – коллекции модельеров и производителей Всеволожского района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 l="4490" t="2228" r="3619" b="3444"/>
          <a:stretch>
            <a:fillRect/>
          </a:stretch>
        </p:blipFill>
        <p:spPr>
          <a:xfrm>
            <a:off x="8798394" y="2368096"/>
            <a:ext cx="1740024" cy="17045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02002" y="1656216"/>
            <a:ext cx="393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желающих стать </a:t>
            </a:r>
            <a:r>
              <a:rPr lang="ru-RU" b="1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нашим ПАРТНЕРОМ</a:t>
            </a:r>
            <a:endParaRPr lang="ru-RU" b="1" dirty="0">
              <a:solidFill>
                <a:srgbClr val="3D1C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51614" y="4280327"/>
            <a:ext cx="3262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D1C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УЧАСТНИКОВ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7134" r="8346" b="8799"/>
          <a:stretch>
            <a:fillRect/>
          </a:stretch>
        </p:blipFill>
        <p:spPr bwMode="auto">
          <a:xfrm>
            <a:off x="8870039" y="4814933"/>
            <a:ext cx="1668379" cy="17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9636" r="25088"/>
          <a:stretch>
            <a:fillRect/>
          </a:stretch>
        </p:blipFill>
        <p:spPr>
          <a:xfrm rot="16200000">
            <a:off x="-611227" y="-56631"/>
            <a:ext cx="3791743" cy="3560505"/>
          </a:xfrm>
          <a:prstGeom prst="rect">
            <a:avLst/>
          </a:prstGeom>
        </p:spPr>
      </p:pic>
      <p:sp>
        <p:nvSpPr>
          <p:cNvPr id="2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150" y="1647570"/>
            <a:ext cx="11315265" cy="197192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Фонд «Всеволожский центр поддержки предпринимательства – бизнес-инкубатор» </a:t>
            </a:r>
            <a:r>
              <a:rPr lang="ru-RU" altLang="ru-RU" sz="4400" b="1" dirty="0" err="1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микрокредитная</a:t>
            </a:r>
            <a:r>
              <a:rPr lang="ru-RU" altLang="ru-RU" sz="4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компания</a:t>
            </a:r>
            <a:endParaRPr lang="en-US" altLang="ru-RU" sz="4400" b="1" dirty="0">
              <a:solidFill>
                <a:srgbClr val="5C3226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" t="4948" r="3254" b="5387"/>
          <a:stretch>
            <a:fillRect/>
          </a:stretch>
        </p:blipFill>
        <p:spPr>
          <a:xfrm>
            <a:off x="2774674" y="3821552"/>
            <a:ext cx="2027584" cy="1971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4897" y="5995534"/>
            <a:ext cx="1447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18840" y="68436"/>
            <a:ext cx="5802682" cy="1248330"/>
            <a:chOff x="2192361" y="-663"/>
            <a:chExt cx="5802682" cy="1248330"/>
          </a:xfrm>
        </p:grpSpPr>
        <p:sp>
          <p:nvSpPr>
            <p:cNvPr id="5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rcRect l="3772" t="7907" r="5124" b="19985"/>
          <a:stretch>
            <a:fillRect/>
          </a:stretch>
        </p:blipFill>
        <p:spPr>
          <a:xfrm>
            <a:off x="6137024" y="3821552"/>
            <a:ext cx="2191545" cy="19719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09227" y="5995534"/>
            <a:ext cx="1447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49053" y="29987"/>
            <a:ext cx="5686141" cy="1248330"/>
            <a:chOff x="2192361" y="-663"/>
            <a:chExt cx="5686141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427700" y="338785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181837" y="86554"/>
            <a:ext cx="5732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C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деятельности Фонда в 2025 году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5681709" y="1761263"/>
            <a:ext cx="5335479" cy="4698679"/>
          </a:xfrm>
          <a:prstGeom prst="roundRect">
            <a:avLst/>
          </a:prstGeom>
          <a:solidFill>
            <a:schemeClr val="bg1">
              <a:alpha val="48000"/>
            </a:schemeClr>
          </a:solidFill>
          <a:ln>
            <a:solidFill>
              <a:srgbClr val="5C32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4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32 тысячи субъектов малого и среднего предпринимательства во Всеволожском районе на конец 2025 года</a:t>
            </a: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299465" y="252664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Охват 22%</a:t>
            </a: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299465" y="165621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12 600 консультаций </a:t>
            </a: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299465" y="339707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33 заемщика на общую сумму </a:t>
            </a:r>
          </a:p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55 130 000 рублей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299465" y="600836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52 образовательные программы</a:t>
            </a: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299465" y="513793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Образовательная лицензия на Дополнительное образование</a:t>
            </a: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299465" y="4267508"/>
            <a:ext cx="4251324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260 мероприятий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/>
          <p:cNvSpPr/>
          <p:nvPr/>
        </p:nvSpPr>
        <p:spPr>
          <a:xfrm>
            <a:off x="237928" y="5826694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Freeform 7"/>
          <p:cNvSpPr/>
          <p:nvPr/>
        </p:nvSpPr>
        <p:spPr>
          <a:xfrm>
            <a:off x="8639607" y="0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8781221" y="4513591"/>
            <a:ext cx="3103579" cy="557629"/>
          </a:xfrm>
          <a:prstGeom prst="roundRect">
            <a:avLst/>
          </a:prstGeom>
          <a:solidFill>
            <a:srgbClr val="5C3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445586" y="262483"/>
            <a:ext cx="5616873" cy="88264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3735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Виды поддержки </a:t>
            </a:r>
          </a:p>
        </p:txBody>
      </p:sp>
      <p:sp>
        <p:nvSpPr>
          <p:cNvPr id="6148" name="Объект 1"/>
          <p:cNvSpPr>
            <a:spLocks noGrp="1" noChangeArrowheads="1"/>
          </p:cNvSpPr>
          <p:nvPr>
            <p:ph idx="1"/>
          </p:nvPr>
        </p:nvSpPr>
        <p:spPr>
          <a:xfrm>
            <a:off x="4752181" y="1469075"/>
            <a:ext cx="6991005" cy="29498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ИНФОРМАЦИОННО-МАРКЕТИНГОВАЯ ПОДДЕРЖКА</a:t>
            </a:r>
            <a:r>
              <a:rPr lang="en-US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ru-RU" altLang="ru-RU" sz="1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200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altLang="ru-RU" sz="2200" b="1" u="sng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БЕСПЛАТНЫХ</a:t>
            </a:r>
            <a:r>
              <a:rPr lang="ru-RU" altLang="ru-RU" sz="2200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ярмарок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2400" b="1" dirty="0">
              <a:solidFill>
                <a:srgbClr val="D5A572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ИМУЩЕСТВЕННАЯ ПОДДЕРЖКА</a:t>
            </a:r>
            <a:r>
              <a:rPr lang="en-US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ru-RU" altLang="ru-RU" sz="1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200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Бизнес-инкубатор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2665" b="1" dirty="0">
              <a:solidFill>
                <a:srgbClr val="D5A572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ФИНАНСОВАЯ ПОДДЕРЖКА</a:t>
            </a:r>
            <a:r>
              <a:rPr lang="en-US" altLang="ru-RU" sz="1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ru-RU" altLang="ru-RU" sz="1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sz="2200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Льготные государственные микрозаймы</a:t>
            </a:r>
          </a:p>
          <a:p>
            <a:pPr marL="0" indent="0">
              <a:lnSpc>
                <a:spcPts val="3065"/>
              </a:lnSpc>
              <a:spcBef>
                <a:spcPct val="0"/>
              </a:spcBef>
              <a:buNone/>
            </a:pPr>
            <a:endParaRPr lang="ru-RU" altLang="ru-RU" sz="2665" b="1" dirty="0">
              <a:solidFill>
                <a:srgbClr val="D5A572"/>
              </a:solidFill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marL="0" indent="0">
              <a:lnSpc>
                <a:spcPts val="3065"/>
              </a:lnSpc>
              <a:spcBef>
                <a:spcPct val="0"/>
              </a:spcBef>
              <a:buNone/>
            </a:pPr>
            <a:endParaRPr lang="ru-RU" altLang="ru-RU" sz="2665" b="1" dirty="0">
              <a:solidFill>
                <a:srgbClr val="D5A572"/>
              </a:solidFill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 t="4764" r="2317" b="2785"/>
          <a:stretch>
            <a:fillRect/>
          </a:stretch>
        </p:blipFill>
        <p:spPr>
          <a:xfrm>
            <a:off x="6096000" y="5177045"/>
            <a:ext cx="1484049" cy="1418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908" y="5145938"/>
            <a:ext cx="1548204" cy="15482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31150" y="4513591"/>
            <a:ext cx="3203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АФИША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ОБУЧАЮЩИХ МЕРОПРИЯТИЙ</a:t>
            </a:r>
          </a:p>
        </p:txBody>
      </p:sp>
      <p:sp>
        <p:nvSpPr>
          <p:cNvPr id="13" name="Прямоугольник: скругленные углы 12"/>
          <p:cNvSpPr/>
          <p:nvPr/>
        </p:nvSpPr>
        <p:spPr>
          <a:xfrm>
            <a:off x="5164886" y="4500110"/>
            <a:ext cx="3403914" cy="557629"/>
          </a:xfrm>
          <a:prstGeom prst="roundRect">
            <a:avLst/>
          </a:prstGeom>
          <a:solidFill>
            <a:srgbClr val="5C3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164886" y="4513591"/>
            <a:ext cx="34039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ЧАТ-БОТ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ДЛЯ ЗАПИСИ НА КОНСУЛЬТАЦИЮ</a:t>
            </a:r>
          </a:p>
        </p:txBody>
      </p:sp>
      <p:sp>
        <p:nvSpPr>
          <p:cNvPr id="16" name="Прямоугольник: скругленные углы 15"/>
          <p:cNvSpPr/>
          <p:nvPr/>
        </p:nvSpPr>
        <p:spPr>
          <a:xfrm>
            <a:off x="237930" y="1666847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19114" y="1773668"/>
            <a:ext cx="4163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 ОБУЧЕНИЕ</a:t>
            </a: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237929" y="2515828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18736" y="2573136"/>
            <a:ext cx="253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ОФИС</a:t>
            </a: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237929" y="3365959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54243" y="3460107"/>
            <a:ext cx="2519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237929" y="4209569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7200" y="4315142"/>
            <a:ext cx="4903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БИЗНЕС-ИНКУБАТОР</a:t>
            </a: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237928" y="5053179"/>
            <a:ext cx="4251325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-127119" y="5087588"/>
            <a:ext cx="4903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МОЛОДЁЖНОГО ИННОВАЦИОННОГО ПРЕДПРИНИМАТЕЛЬСТВА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5" y="5816330"/>
            <a:ext cx="4566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 ООО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ВСЕВОЛОЖСКИЙ КРАНОВЫЙ ЗАВОД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ООО 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ИНТЕРТАЧ</a:t>
            </a:r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49053" y="29987"/>
            <a:ext cx="5686141" cy="1248330"/>
            <a:chOff x="2192361" y="-663"/>
            <a:chExt cx="5686141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427700" y="338785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096000" y="330986"/>
            <a:ext cx="5732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5C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 обучение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23394" y="5223730"/>
            <a:ext cx="722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Гранты для фермеров  </a:t>
            </a:r>
            <a:endParaRPr lang="ru-RU" altLang="ru-RU" sz="1800" b="1" dirty="0">
              <a:solidFill>
                <a:srgbClr val="5C3324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800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Гранты для средств размещения и туристского кластера</a:t>
            </a:r>
          </a:p>
          <a:p>
            <a:pPr marL="285750" indent="-285750" algn="ctr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ru-RU" sz="1800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Гранты для малых технологических компаний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altLang="ru-RU" sz="1800" i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партнер ТЕХНОПАРК СПБ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299465" y="1656215"/>
            <a:ext cx="3659976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Более 40 видов безвозмездных консультаций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9465" y="3284739"/>
            <a:ext cx="53621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Тренинги: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Азбука предпринимателя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Школа предпринимательства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Диагностика бизнеса</a:t>
            </a:r>
          </a:p>
          <a:p>
            <a:pPr>
              <a:spcBef>
                <a:spcPct val="0"/>
              </a:spcBef>
            </a:pPr>
            <a:endParaRPr lang="ru-RU" altLang="ru-RU" b="1" dirty="0">
              <a:solidFill>
                <a:srgbClr val="5C3324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Курсы: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«Введение в предпринимательство»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«1С:Предприятие»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«Цифровые инструменты для бизнеса»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«ИИ и создание чат-бота для бизнеса»»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ru-RU" altLang="ru-RU" b="1" dirty="0">
                <a:solidFill>
                  <a:srgbClr val="5C3324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«Продвижение бизнеса»</a:t>
            </a: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4294489" y="2488780"/>
            <a:ext cx="3654772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Поддержка получателей субсидий и грантов</a:t>
            </a:r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299465" y="2485165"/>
            <a:ext cx="3659976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ОБУЧЕНИЕ</a:t>
            </a: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4306084" y="1653435"/>
            <a:ext cx="3654772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Консультации по участию в субсидиях и грантах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30924" y="3486437"/>
            <a:ext cx="62232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altLang="ru-RU" sz="24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 видов грантов и 9 видов субсидий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altLang="ru-RU" sz="1800" b="1" i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 Комитета по развитию мало, среднего бизнеса и потребительского рынка Ленинградской области </a:t>
            </a:r>
          </a:p>
        </p:txBody>
      </p:sp>
      <p:sp>
        <p:nvSpPr>
          <p:cNvPr id="24" name="Знак ''плюс'' 23"/>
          <p:cNvSpPr/>
          <p:nvPr/>
        </p:nvSpPr>
        <p:spPr>
          <a:xfrm>
            <a:off x="8295904" y="4663581"/>
            <a:ext cx="475091" cy="463823"/>
          </a:xfrm>
          <a:prstGeom prst="mathPlus">
            <a:avLst/>
          </a:prstGeom>
          <a:solidFill>
            <a:srgbClr val="5C3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8307499" y="1653435"/>
            <a:ext cx="3659976" cy="60787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Консультации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внедрению ИИ и ИТ‑решений в Ваш бизнес</a:t>
            </a: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149053" y="29987"/>
            <a:ext cx="5696149" cy="1248330"/>
            <a:chOff x="2192361" y="-663"/>
            <a:chExt cx="5696149" cy="1248330"/>
          </a:xfrm>
        </p:grpSpPr>
        <p:sp>
          <p:nvSpPr>
            <p:cNvPr id="15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82331"/>
              </a:stretch>
            </a:blipFill>
          </p:spPr>
        </p:sp>
        <p:sp>
          <p:nvSpPr>
            <p:cNvPr id="16" name="TextBox 13"/>
            <p:cNvSpPr txBox="1"/>
            <p:nvPr/>
          </p:nvSpPr>
          <p:spPr>
            <a:xfrm>
              <a:off x="4437708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2" name="Прямая соединительная линия 1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6191249" y="330986"/>
            <a:ext cx="4002462" cy="101576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СУБСИДИИ </a:t>
            </a:r>
          </a:p>
          <a:p>
            <a:r>
              <a:rPr lang="ru-RU" altLang="ru-RU" sz="2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(муниципальный уровень)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2269" y="2186193"/>
          <a:ext cx="5514042" cy="3169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514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7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b="1" kern="1200" dirty="0">
                          <a:solidFill>
                            <a:srgbClr val="3D1C0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социальным предпринимателям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0" i="1" kern="1200" dirty="0">
                          <a:solidFill>
                            <a:srgbClr val="3D1C0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(приём заявок с апреля 2026 года)</a:t>
                      </a:r>
                      <a:endParaRPr lang="ru-RU" sz="2400" b="0" i="0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0" i="1" kern="1200" dirty="0">
                        <a:solidFill>
                          <a:srgbClr val="3D1C0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7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b="1" kern="1200" dirty="0">
                          <a:solidFill>
                            <a:srgbClr val="3D1C0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резидентам бизнес-инкубатора (производственная деятельность)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b="0" i="1" kern="1200" dirty="0">
                          <a:solidFill>
                            <a:srgbClr val="3D1C0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(приём заявок с сентября 2026 года)</a:t>
                      </a:r>
                    </a:p>
                  </a:txBody>
                  <a:tcPr marL="121920" marR="121920" marT="60960" marB="6096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6" descr="http://xn----8sbabg3c3abqbsk0k.xn--p1acf/wp-content/uploads/2017/09/gerb-vsevolozhsky-raion-1024x102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706" r="94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436" y="199426"/>
            <a:ext cx="915397" cy="98634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6006" y="3029544"/>
            <a:ext cx="2261088" cy="2162117"/>
          </a:xfrm>
          <a:prstGeom prst="rect">
            <a:avLst/>
          </a:prstGeom>
        </p:spPr>
      </p:pic>
      <p:sp>
        <p:nvSpPr>
          <p:cNvPr id="5" name="Прямоугольник: скругленные углы 4"/>
          <p:cNvSpPr/>
          <p:nvPr/>
        </p:nvSpPr>
        <p:spPr>
          <a:xfrm>
            <a:off x="7405645" y="2186193"/>
            <a:ext cx="4461811" cy="557629"/>
          </a:xfrm>
          <a:prstGeom prst="roundRect">
            <a:avLst/>
          </a:prstGeom>
          <a:solidFill>
            <a:srgbClr val="D4A4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10348" y="2203273"/>
            <a:ext cx="4252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Записаться на консультацию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2351585" y="1796819"/>
            <a:ext cx="76835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>
              <a:latin typeface="Cambria" panose="02040503050406030204" pitchFamily="18" charset="0"/>
            </a:endParaRP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6499976" y="120506"/>
            <a:ext cx="707021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Микрозаймы </a:t>
            </a:r>
            <a:b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(муниципальный уровень)</a:t>
            </a:r>
          </a:p>
        </p:txBody>
      </p:sp>
      <p:sp>
        <p:nvSpPr>
          <p:cNvPr id="14343" name="TextBox 2"/>
          <p:cNvSpPr txBox="1">
            <a:spLocks noChangeArrowheads="1"/>
          </p:cNvSpPr>
          <p:nvPr/>
        </p:nvSpPr>
        <p:spPr bwMode="auto">
          <a:xfrm>
            <a:off x="5987157" y="1332078"/>
            <a:ext cx="5191831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Условия выдачи </a:t>
            </a:r>
            <a:r>
              <a:rPr lang="ru-RU" altLang="ru-RU" sz="1800" b="1" dirty="0" err="1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микрозаймов</a:t>
            </a: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b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Сумма займа - 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 50 тыс. рублей до 3 млн. рублей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 1% до 13,5% годовых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 -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от 3 до 36 месяцев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Осуществление деятельности 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не менее 3-х месяцев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Приоритетные сферы: 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производство, </a:t>
            </a:r>
            <a:b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сельское хозяйство, научная и техническая деятельность, креативные индустрии, деятельность по ликвидации загрязнений, социальное предпринимательство, экспортная деятельность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Залог недвижимого имущества (кроме жилого), транспортных средств 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(исключение по программе «Доверие»)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Поручительство </a:t>
            </a: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супруга/супруги для индивидуального предпринимателя,</a:t>
            </a:r>
            <a:b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rgbClr val="5C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учредителей - для юридических лиц.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b="1" dirty="0">
              <a:latin typeface="+mn-lt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134154" y="5966698"/>
            <a:ext cx="1188817" cy="8396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pSp>
        <p:nvGrpSpPr>
          <p:cNvPr id="7" name="Группа 6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8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82331"/>
              </a:stretch>
            </a:blipFill>
          </p:spPr>
        </p:sp>
        <p:sp>
          <p:nvSpPr>
            <p:cNvPr id="9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80" y="1825139"/>
            <a:ext cx="4699740" cy="44940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2351585" y="1796819"/>
            <a:ext cx="76835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 dirty="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 dirty="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 dirty="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 dirty="0"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endParaRPr lang="ru-RU" altLang="ru-RU" sz="2800" dirty="0">
              <a:latin typeface="Cambria" panose="02040503050406030204" pitchFamily="18" charset="0"/>
            </a:endParaRP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6590364" y="26769"/>
            <a:ext cx="845158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Микрозаймы </a:t>
            </a:r>
            <a:b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>
                <a:solidFill>
                  <a:srgbClr val="5C3226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(муниципальный уровень)</a:t>
            </a:r>
          </a:p>
        </p:txBody>
      </p:sp>
      <p:sp>
        <p:nvSpPr>
          <p:cNvPr id="14343" name="TextBox 2"/>
          <p:cNvSpPr txBox="1">
            <a:spLocks noChangeArrowheads="1"/>
          </p:cNvSpPr>
          <p:nvPr/>
        </p:nvSpPr>
        <p:spPr bwMode="auto">
          <a:xfrm>
            <a:off x="419100" y="1482064"/>
            <a:ext cx="11765683" cy="427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2025 года заработали обновленные программы «СТАРТ» и «ПРИОРИТЕТ»: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135" b="1" dirty="0">
              <a:solidFill>
                <a:srgbClr val="5E3226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СТАРТ – до 1 млн. руб., для СМСП от 3-х месяцев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 3 лет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5,5% годовых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135" b="1" dirty="0">
              <a:solidFill>
                <a:srgbClr val="5E3226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СТАРТ ПРИОРИТЕТ – до 1 млн. руб. для СМСП, ведущих деятельность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приоритетных сферах, 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 3-х месяцев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 3 лет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3% годовых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135" b="1" dirty="0">
              <a:solidFill>
                <a:srgbClr val="5E3226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ПРИОРИТЕТ – СМСП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более 2 лет 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ставка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5,5 %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годовых для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приоритетных сфер.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135" b="1" dirty="0">
              <a:solidFill>
                <a:srgbClr val="5E3226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ПРИОРИТЕТ  МАКСИ – СМСП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более 2 лет 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ИМЕЮЩИЕ НЕ МЕНЕЕ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5-ТИ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СОТРУДНИКОВ ставка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3 % годовых </a:t>
            </a:r>
            <a:r>
              <a:rPr lang="ru-RU" altLang="ru-RU" sz="2135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135" b="1" u="sng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приоритетных сфер.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135" dirty="0">
              <a:solidFill>
                <a:srgbClr val="5C3226"/>
              </a:solidFill>
              <a:latin typeface="+mn-lt"/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b="1" dirty="0">
              <a:latin typeface="+mn-lt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390653" y="34218"/>
            <a:ext cx="5802682" cy="1248330"/>
            <a:chOff x="2192361" y="-663"/>
            <a:chExt cx="5802682" cy="1248330"/>
          </a:xfrm>
        </p:grpSpPr>
        <p:sp>
          <p:nvSpPr>
            <p:cNvPr id="4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31" y="3429000"/>
            <a:ext cx="3318314" cy="2781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064" y="2775260"/>
            <a:ext cx="3837572" cy="37606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4631" y="3100389"/>
            <a:ext cx="4147127" cy="311034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3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8" name="Прямая соединительная линия 7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10325" y="128360"/>
            <a:ext cx="61150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800" b="1" dirty="0">
                <a:solidFill>
                  <a:srgbClr val="4A220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ИМУЩЕСТВЕННАЯ ПОДДЕРЖКА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" y="1448257"/>
            <a:ext cx="109347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Действуют два бизнес-инкубатора общей площадью </a:t>
            </a:r>
            <a:r>
              <a:rPr lang="ru-RU" sz="24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</a:t>
            </a:r>
            <a:r>
              <a:rPr lang="ru-RU" sz="2400" b="1" dirty="0" err="1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коворкинг</a:t>
            </a:r>
          </a:p>
          <a:p>
            <a:endParaRPr lang="ru-RU" sz="2000" b="1" dirty="0">
              <a:solidFill>
                <a:srgbClr val="5E322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2025 года окончание строительства нового Бизнес-инкубатора в г. Всеволожске на ул. Евграфова 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>
          <a:xfrm>
            <a:off x="8642547" y="68435"/>
            <a:ext cx="3791742" cy="6836004"/>
          </a:xfrm>
          <a:custGeom>
            <a:avLst/>
            <a:gdLst/>
            <a:ahLst/>
            <a:cxnLst/>
            <a:rect l="l" t="t" r="r" b="b"/>
            <a:pathLst>
              <a:path w="7410336" h="14867720">
                <a:moveTo>
                  <a:pt x="0" y="0"/>
                </a:moveTo>
                <a:lnTo>
                  <a:pt x="7410336" y="0"/>
                </a:lnTo>
                <a:lnTo>
                  <a:pt x="7410336" y="14867720"/>
                </a:lnTo>
                <a:lnTo>
                  <a:pt x="0" y="1486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49053" y="29987"/>
            <a:ext cx="5802682" cy="1248330"/>
            <a:chOff x="2192361" y="-663"/>
            <a:chExt cx="5802682" cy="1248330"/>
          </a:xfrm>
        </p:grpSpPr>
        <p:sp>
          <p:nvSpPr>
            <p:cNvPr id="3" name="Freeform 8"/>
            <p:cNvSpPr/>
            <p:nvPr/>
          </p:nvSpPr>
          <p:spPr>
            <a:xfrm>
              <a:off x="2192361" y="-663"/>
              <a:ext cx="2351880" cy="1248330"/>
            </a:xfrm>
            <a:custGeom>
              <a:avLst/>
              <a:gdLst/>
              <a:ahLst/>
              <a:cxnLst/>
              <a:rect l="l" t="t" r="r" b="b"/>
              <a:pathLst>
                <a:path w="4924214" h="2563181">
                  <a:moveTo>
                    <a:pt x="0" y="0"/>
                  </a:moveTo>
                  <a:lnTo>
                    <a:pt x="4924214" y="0"/>
                  </a:lnTo>
                  <a:lnTo>
                    <a:pt x="4924214" y="2563180"/>
                  </a:lnTo>
                  <a:lnTo>
                    <a:pt x="0" y="2563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82331"/>
              </a:stretch>
            </a:blipFill>
          </p:spPr>
        </p:sp>
        <p:sp>
          <p:nvSpPr>
            <p:cNvPr id="6" name="TextBox 13"/>
            <p:cNvSpPr txBox="1"/>
            <p:nvPr/>
          </p:nvSpPr>
          <p:spPr>
            <a:xfrm>
              <a:off x="4544241" y="300336"/>
              <a:ext cx="3450802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Фонд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“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Всеволожский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центр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поддержки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предпринимательства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 - </a:t>
              </a:r>
              <a:r>
                <a:rPr lang="en-US" sz="1400" b="1" dirty="0" err="1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бизнес-инкубатор</a:t>
              </a:r>
              <a:r>
                <a:rPr lang="en-US" sz="1400" b="1" dirty="0">
                  <a:solidFill>
                    <a:srgbClr val="5A3327"/>
                  </a:solidFill>
                  <a:latin typeface="Lora Bold"/>
                  <a:ea typeface="Lora Bold"/>
                  <a:cs typeface="Lora Bold"/>
                  <a:sym typeface="Lora Bold"/>
                </a:rPr>
                <a:t>” МКК</a:t>
              </a:r>
            </a:p>
          </p:txBody>
        </p:sp>
      </p:grpSp>
      <p:cxnSp>
        <p:nvCxnSpPr>
          <p:cNvPr id="8" name="Прямая соединительная линия 7"/>
          <p:cNvCxnSpPr/>
          <p:nvPr/>
        </p:nvCxnSpPr>
        <p:spPr>
          <a:xfrm flipV="1">
            <a:off x="-7217" y="1316766"/>
            <a:ext cx="12192000" cy="1"/>
          </a:xfrm>
          <a:prstGeom prst="line">
            <a:avLst/>
          </a:prstGeom>
          <a:ln w="76200">
            <a:solidFill>
              <a:srgbClr val="D5A57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01447" y="68435"/>
            <a:ext cx="611505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3400" b="1" dirty="0">
                <a:solidFill>
                  <a:srgbClr val="4A220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Виртуальный </a:t>
            </a:r>
            <a:br>
              <a:rPr lang="ru-RU" altLang="ru-RU" sz="3400" b="1" dirty="0">
                <a:solidFill>
                  <a:srgbClr val="4A220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>
                <a:solidFill>
                  <a:srgbClr val="4A220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Бизнес-Инкубатор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630" y="2490537"/>
            <a:ext cx="4175271" cy="41752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62" y="2490537"/>
            <a:ext cx="4058465" cy="40584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132346" y="1608269"/>
            <a:ext cx="5918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резидентов </a:t>
            </a:r>
            <a:r>
              <a:rPr lang="ru-RU" altLang="ru-RU" sz="2400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Виртуальный </a:t>
            </a:r>
            <a:br>
              <a:rPr lang="ru-RU" altLang="ru-RU" sz="2400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5E3226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Бизнес-Инкубатор</a:t>
            </a:r>
          </a:p>
          <a:p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982454" y="1488153"/>
            <a:ext cx="511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5E32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наставников для виртуального Бизнес-инкубатора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978</Words>
  <Application>Microsoft Office PowerPoint</Application>
  <PresentationFormat>Широкоэкранный</PresentationFormat>
  <Paragraphs>174</Paragraphs>
  <Slides>17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Cambria Math</vt:lpstr>
      <vt:lpstr>HK Grotesk Bold</vt:lpstr>
      <vt:lpstr>Lora Bold</vt:lpstr>
      <vt:lpstr>Open Sans Bold</vt:lpstr>
      <vt:lpstr>Tahoma</vt:lpstr>
      <vt:lpstr>Times New Roman</vt:lpstr>
      <vt:lpstr>Wingdings</vt:lpstr>
      <vt:lpstr>Тема Office</vt:lpstr>
      <vt:lpstr>Фонд «Всеволожский Центр поддержки предпринимательства – бизнес-инкубатор» микрокредитная компания</vt:lpstr>
      <vt:lpstr>Презентация PowerPoint</vt:lpstr>
      <vt:lpstr>Виды поддержки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КУРС 1С: БУХГАЛТЕРИЯ</vt:lpstr>
      <vt:lpstr>Презентация PowerPoint</vt:lpstr>
      <vt:lpstr>Презентация PowerPoint</vt:lpstr>
      <vt:lpstr>Проведение выставок-ярмарок для НХП  Всеволожского района</vt:lpstr>
      <vt:lpstr>Презентация PowerPoint</vt:lpstr>
      <vt:lpstr>Презентация PowerPoint</vt:lpstr>
      <vt:lpstr>Фонд «Всеволожский центр поддержки предпринимательства – бизнес-инкубатор» микрокредитная компания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«Всеволожский центр поддержки предпринимательства – бизнес-инкубатор» микрокредитная компания</dc:title>
  <dc:creator>Ирина Кондратьева</dc:creator>
  <cp:lastModifiedBy>Ирина Кондратьева</cp:lastModifiedBy>
  <cp:revision>46</cp:revision>
  <dcterms:created xsi:type="dcterms:W3CDTF">2024-08-28T13:05:00Z</dcterms:created>
  <dcterms:modified xsi:type="dcterms:W3CDTF">2026-03-30T12:16:37Z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84DD6F494A8C46268C5274A5BF408F49_12</vt:lpwstr>
  </property>
  <property fmtid="{D5CDD505-2E9C-101B-9397-08002B2CF9AE}" pid="3" name="KSOProductBuildVer">
    <vt:lpwstr>1049-12.2.0.23196</vt:lpwstr>
  </property>
</Properties>
</file>