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0"/>
  </p:notesMasterIdLst>
  <p:sldIdLst>
    <p:sldId id="256" r:id="rId2"/>
    <p:sldId id="257" r:id="rId3"/>
    <p:sldId id="343" r:id="rId4"/>
    <p:sldId id="346" r:id="rId5"/>
    <p:sldId id="344" r:id="rId6"/>
    <p:sldId id="258" r:id="rId7"/>
    <p:sldId id="338" r:id="rId8"/>
    <p:sldId id="337" r:id="rId9"/>
    <p:sldId id="262" r:id="rId10"/>
    <p:sldId id="339" r:id="rId11"/>
    <p:sldId id="340" r:id="rId12"/>
    <p:sldId id="278" r:id="rId13"/>
    <p:sldId id="341" r:id="rId14"/>
    <p:sldId id="342" r:id="rId15"/>
    <p:sldId id="264" r:id="rId16"/>
    <p:sldId id="348" r:id="rId17"/>
    <p:sldId id="347" r:id="rId18"/>
    <p:sldId id="266" r:id="rId19"/>
    <p:sldId id="350" r:id="rId20"/>
    <p:sldId id="336" r:id="rId21"/>
    <p:sldId id="260" r:id="rId22"/>
    <p:sldId id="279" r:id="rId23"/>
    <p:sldId id="335" r:id="rId24"/>
    <p:sldId id="295" r:id="rId25"/>
    <p:sldId id="296" r:id="rId26"/>
    <p:sldId id="298" r:id="rId27"/>
    <p:sldId id="326" r:id="rId28"/>
    <p:sldId id="345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1B727"/>
    <a:srgbClr val="FFCC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518" autoAdjust="0"/>
    <p:restoredTop sz="93277" autoAdjust="0"/>
  </p:normalViewPr>
  <p:slideViewPr>
    <p:cSldViewPr>
      <p:cViewPr varScale="1">
        <p:scale>
          <a:sx n="104" d="100"/>
          <a:sy n="104" d="100"/>
        </p:scale>
        <p:origin x="73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gradFill flip="none" rotWithShape="1">
                  <a:gsLst>
                    <a:gs pos="0">
                      <a:srgbClr val="00B0F0"/>
                    </a:gs>
                    <a:gs pos="48000">
                      <a:schemeClr val="accent4">
                        <a:lumMod val="97000"/>
                        <a:lumOff val="3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atin typeface="+mn-lt"/>
                <a:ea typeface="+mn-ea"/>
                <a:cs typeface="+mn-cs"/>
              </a:defRPr>
            </a:pPr>
            <a:r>
              <a:rPr lang="ru-RU" sz="4400" dirty="0" smtClean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rgbClr val="00B0F0"/>
                    </a:gs>
                    <a:gs pos="48000">
                      <a:schemeClr val="accent4">
                        <a:lumMod val="97000"/>
                        <a:lumOff val="3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atin typeface="+mn-lt"/>
                <a:ea typeface="+mn-ea"/>
                <a:cs typeface="+mn-cs"/>
              </a:rPr>
              <a:t>2022</a:t>
            </a:r>
            <a:r>
              <a:rPr lang="ru-RU" sz="4400" baseline="0" dirty="0" smtClean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rgbClr val="00B0F0"/>
                    </a:gs>
                    <a:gs pos="48000">
                      <a:schemeClr val="accent4">
                        <a:lumMod val="97000"/>
                        <a:lumOff val="3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atin typeface="+mn-lt"/>
                <a:ea typeface="+mn-ea"/>
                <a:cs typeface="+mn-cs"/>
              </a:rPr>
              <a:t> год</a:t>
            </a:r>
            <a:endParaRPr lang="en-US" sz="4400" dirty="0">
              <a:ln>
                <a:solidFill>
                  <a:schemeClr val="tx1"/>
                </a:solidFill>
              </a:ln>
              <a:gradFill flip="none" rotWithShape="1">
                <a:gsLst>
                  <a:gs pos="0">
                    <a:srgbClr val="00B0F0"/>
                  </a:gs>
                  <a:gs pos="48000">
                    <a:schemeClr val="accent4">
                      <a:lumMod val="97000"/>
                      <a:lumOff val="3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</a:endParaRPr>
          </a:p>
        </c:rich>
      </c:tx>
      <c:layout>
        <c:manualLayout>
          <c:xMode val="edge"/>
          <c:yMode val="edge"/>
          <c:x val="0.71351388888888889"/>
          <c:y val="1.778962502862861E-2"/>
        </c:manualLayout>
      </c:layout>
      <c:overlay val="0"/>
      <c:spPr>
        <a:noFill/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title>
    <c:autoTitleDeleted val="0"/>
    <c:plotArea>
      <c:layout>
        <c:manualLayout>
          <c:layoutTarget val="inner"/>
          <c:xMode val="edge"/>
          <c:yMode val="edge"/>
          <c:x val="0.2160004374453193"/>
          <c:y val="1.9562652373261425E-2"/>
          <c:w val="0.62291666666666667"/>
          <c:h val="0.9804373476267386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h="139700"/>
            </a:sp3d>
          </c:spPr>
          <c:explosion val="9"/>
          <c:dPt>
            <c:idx val="0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>
                <a:bevelT h="139700"/>
              </a:sp3d>
            </c:spPr>
            <c:extLst>
              <c:ext xmlns:c16="http://schemas.microsoft.com/office/drawing/2014/chart" uri="{C3380CC4-5D6E-409C-BE32-E72D297353CC}">
                <c16:uniqueId val="{00000000-FD0E-45DD-97E8-DBE57DDB6889}"/>
              </c:ext>
            </c:extLst>
          </c:dPt>
          <c:dLbls>
            <c:dLbl>
              <c:idx val="0"/>
              <c:layout>
                <c:manualLayout>
                  <c:x val="-6.805555555555555E-2"/>
                  <c:y val="0.12375058865568137"/>
                </c:manualLayout>
              </c:layout>
              <c:tx>
                <c:rich>
                  <a:bodyPr/>
                  <a:lstStyle/>
                  <a:p>
                    <a:pPr>
                      <a:defRPr sz="1800"/>
                    </a:pPr>
                    <a:r>
                      <a:rPr lang="ru-RU" sz="1800" dirty="0" smtClean="0"/>
                      <a:t>Н</a:t>
                    </a:r>
                    <a:r>
                      <a:rPr lang="ru-RU" dirty="0" smtClean="0"/>
                      <a:t>алоговые </a:t>
                    </a:r>
                    <a:r>
                      <a:rPr lang="ru-RU" dirty="0"/>
                      <a:t>и неналоговые доходы; </a:t>
                    </a:r>
                    <a:r>
                      <a:rPr lang="ru-RU" dirty="0" smtClean="0"/>
                      <a:t/>
                    </a:r>
                    <a:br>
                      <a:rPr lang="ru-RU" dirty="0" smtClean="0"/>
                    </a:br>
                    <a:r>
                      <a:rPr lang="ru-RU" dirty="0" smtClean="0"/>
                      <a:t>49 611,6 тыс. </a:t>
                    </a:r>
                    <a:r>
                      <a:rPr lang="ru-RU" dirty="0" err="1" smtClean="0"/>
                      <a:t>руб</a:t>
                    </a:r>
                    <a:r>
                      <a:rPr lang="ru-RU" dirty="0" smtClean="0"/>
                      <a:t>; </a:t>
                    </a:r>
                    <a:br>
                      <a:rPr lang="ru-RU" dirty="0" smtClean="0"/>
                    </a:br>
                    <a:r>
                      <a:rPr lang="ru-RU" dirty="0" smtClean="0"/>
                      <a:t>42,3%</a:t>
                    </a:r>
                    <a:endParaRPr lang="ru-RU" dirty="0"/>
                  </a:p>
                </c:rich>
              </c:tx>
              <c:spPr>
                <a:gradFill>
                  <a:gsLst>
                    <a:gs pos="0">
                      <a:srgbClr val="0070C0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chemeClr val="bg1"/>
                    </a:gs>
                  </a:gsLst>
                  <a:lin ang="16200000" scaled="0"/>
                </a:gradFill>
                <a:ln>
                  <a:solidFill>
                    <a:schemeClr val="tx1"/>
                  </a:solidFill>
                </a:ln>
                <a:effectLst>
                  <a:glow rad="139700">
                    <a:schemeClr val="bg1"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scene3d>
                  <a:camera prst="orthographicFront"/>
                  <a:lightRig rig="threePt" dir="t"/>
                </a:scene3d>
                <a:sp3d>
                  <a:bevelT/>
                  <a:bevelB/>
                </a:sp3d>
              </c:sp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366666666666667"/>
                      <c:h val="0.3511205688150899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FD0E-45DD-97E8-DBE57DDB6889}"/>
                </c:ext>
              </c:extLst>
            </c:dLbl>
            <c:dLbl>
              <c:idx val="1"/>
              <c:layout>
                <c:manualLayout>
                  <c:x val="5.138888888888888E-2"/>
                  <c:y val="-0.20152684692673023"/>
                </c:manualLayout>
              </c:layout>
              <c:tx>
                <c:rich>
                  <a:bodyPr/>
                  <a:lstStyle/>
                  <a:p>
                    <a:pPr>
                      <a:defRPr sz="1800"/>
                    </a:pPr>
                    <a:r>
                      <a:rPr lang="ru-RU" sz="1800" dirty="0"/>
                      <a:t>Б</a:t>
                    </a:r>
                    <a:r>
                      <a:rPr lang="ru-RU" dirty="0"/>
                      <a:t>езвозмездные поступления; </a:t>
                    </a:r>
                    <a:r>
                      <a:rPr lang="ru-RU" dirty="0" smtClean="0"/>
                      <a:t/>
                    </a:r>
                    <a:br>
                      <a:rPr lang="ru-RU" dirty="0" smtClean="0"/>
                    </a:br>
                    <a:r>
                      <a:rPr lang="ru-RU" dirty="0" smtClean="0"/>
                      <a:t>67 595,3 тыс. </a:t>
                    </a:r>
                    <a:r>
                      <a:rPr lang="ru-RU" dirty="0" err="1" smtClean="0"/>
                      <a:t>руб</a:t>
                    </a:r>
                    <a:r>
                      <a:rPr lang="ru-RU" dirty="0" smtClean="0"/>
                      <a:t>; </a:t>
                    </a:r>
                  </a:p>
                  <a:p>
                    <a:pPr>
                      <a:defRPr sz="1800"/>
                    </a:pPr>
                    <a:r>
                      <a:rPr lang="ru-RU" dirty="0" smtClean="0"/>
                      <a:t>57,7%</a:t>
                    </a:r>
                    <a:endParaRPr lang="ru-RU" dirty="0"/>
                  </a:p>
                </c:rich>
              </c:tx>
              <c:spPr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39999">
                      <a:schemeClr val="accent1">
                        <a:lumMod val="60000"/>
                        <a:lumOff val="40000"/>
                      </a:schemeClr>
                    </a:gs>
                    <a:gs pos="70000">
                      <a:schemeClr val="accent2">
                        <a:lumMod val="20000"/>
                        <a:lumOff val="8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</a:gradFill>
                <a:ln>
                  <a:solidFill>
                    <a:schemeClr val="tx1"/>
                  </a:solidFill>
                </a:ln>
                <a:effectLst>
                  <a:glow rad="139700">
                    <a:schemeClr val="bg1"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scene3d>
                  <a:camera prst="orthographicFront"/>
                  <a:lightRig rig="threePt" dir="t"/>
                </a:scene3d>
                <a:sp3d>
                  <a:bevelT/>
                  <a:bevelB/>
                </a:sp3d>
              </c:sp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801388888888889"/>
                      <c:h val="0.354846056199936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D0E-45DD-97E8-DBE57DDB6889}"/>
                </c:ext>
              </c:extLst>
            </c:dLbl>
            <c:spPr>
              <a:gradFill>
                <a:gsLst>
                  <a:gs pos="0">
                    <a:srgbClr val="0070C0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16200000" scaled="0"/>
              </a:gradFill>
              <a:ln>
                <a:solidFill>
                  <a:schemeClr val="tx1"/>
                </a:solidFill>
              </a:ln>
              <a:effectLst>
                <a:glow rad="139700">
                  <a:schemeClr val="bg1">
                    <a:alpha val="40000"/>
                  </a:schemeClr>
                </a:glow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49611.6</c:v>
                </c:pt>
                <c:pt idx="1">
                  <c:v>67595.3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D0E-45DD-97E8-DBE57DDB6889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</c:spPr>
    </c:plotArea>
    <c:plotVisOnly val="1"/>
    <c:dispBlanksAs val="zero"/>
    <c:showDLblsOverMax val="0"/>
  </c:chart>
  <c:spPr>
    <a:noFill/>
    <a:ln w="9520" cap="flat" cmpd="sng" algn="ctr">
      <a:noFill/>
      <a:prstDash val="solid"/>
    </a:ln>
    <a:effectLst>
      <a:outerShdw blurRad="40000" dist="20000" dir="5400000" rotWithShape="0">
        <a:srgbClr val="000000">
          <a:alpha val="38000"/>
        </a:srgbClr>
      </a:outerShdw>
      <a:softEdge rad="0"/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737898136112392"/>
          <c:y val="8.921536755144191E-2"/>
          <c:w val="0.81419625097649229"/>
          <c:h val="0.7948538973456743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3"/>
          <c:dLbls>
            <c:dLbl>
              <c:idx val="0"/>
              <c:layout>
                <c:manualLayout>
                  <c:x val="-0.36192755724128356"/>
                  <c:y val="1.6824912104186215E-3"/>
                </c:manualLayout>
              </c:layout>
              <c:tx>
                <c:rich>
                  <a:bodyPr/>
                  <a:lstStyle/>
                  <a:p>
                    <a:fld id="{F22B5E7F-C9C4-4B0C-A9AE-E4640CFC4642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; </a:t>
                    </a:r>
                    <a:fld id="{49059D9B-5EEF-4AAC-A9A8-F0493E794519}" type="VALUE">
                      <a:rPr lang="ru-RU" baseline="0" smtClean="0"/>
                      <a:pPr/>
                      <a:t>[ЗНАЧЕНИЕ]</a:t>
                    </a:fld>
                    <a:r>
                      <a:rPr lang="ru-RU" baseline="0" dirty="0" smtClean="0"/>
                      <a:t> </a:t>
                    </a:r>
                    <a:r>
                      <a:rPr lang="ru-RU" baseline="0" dirty="0" err="1" smtClean="0"/>
                      <a:t>тыс.руб</a:t>
                    </a:r>
                    <a:r>
                      <a:rPr lang="ru-RU" baseline="0" dirty="0" smtClean="0"/>
                      <a:t>;</a:t>
                    </a:r>
                  </a:p>
                  <a:p>
                    <a:r>
                      <a:rPr lang="ru-RU" baseline="0" dirty="0" smtClean="0"/>
                      <a:t> 6,05%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8183369315213467"/>
                      <c:h val="0.171614103462699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F512-499F-AE3B-8CE2E8019FEE}"/>
                </c:ext>
              </c:extLst>
            </c:dLbl>
            <c:dLbl>
              <c:idx val="1"/>
              <c:layout>
                <c:manualLayout>
                  <c:x val="-1.4477106849370034E-3"/>
                  <c:y val="2.075072492849633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60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fld id="{5B7D3063-492B-4827-8EA5-8E326CEE587C}" type="CATEGORYNAME">
                      <a:rPr lang="ru-RU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  <a:solidFill>
                          <a:srgbClr val="00B0F0"/>
                        </a:solidFill>
                      </a:rPr>
                      <a:pPr>
                        <a:defRPr sz="160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[ИМЯ КАТЕГОРИИ]</a:t>
                    </a:fld>
                    <a:r>
                      <a:rPr lang="ru-RU" baseline="0" dirty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  <a:solidFill>
                          <a:srgbClr val="00B0F0"/>
                        </a:solidFill>
                      </a:rPr>
                      <a:t>; </a:t>
                    </a:r>
                    <a:endParaRPr lang="ru-RU" baseline="0" dirty="0" smtClean="0"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  <a:solidFill>
                        <a:srgbClr val="00B0F0"/>
                      </a:solidFill>
                    </a:endParaRPr>
                  </a:p>
                  <a:p>
                    <a:pPr>
                      <a:defRPr sz="160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fld id="{569161DF-235B-45D5-94A1-0FB47DA0004C}" type="VALUE">
                      <a:rPr lang="ru-RU" baseline="0" smtClean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  <a:solidFill>
                          <a:srgbClr val="00B0F0"/>
                        </a:solidFill>
                      </a:rPr>
                      <a:pPr>
                        <a:defRPr sz="160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[ЗНАЧЕНИЕ]</a:t>
                    </a:fld>
                    <a:r>
                      <a:rPr lang="ru-RU" baseline="0" dirty="0" smtClean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  <a:solidFill>
                          <a:srgbClr val="00B0F0"/>
                        </a:solidFill>
                      </a:rPr>
                      <a:t> </a:t>
                    </a:r>
                    <a:r>
                      <a:rPr lang="ru-RU" baseline="0" dirty="0" err="1" smtClean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  <a:solidFill>
                          <a:srgbClr val="00B0F0"/>
                        </a:solidFill>
                      </a:rPr>
                      <a:t>тыс.руб</a:t>
                    </a:r>
                    <a:r>
                      <a:rPr lang="ru-RU" baseline="0" dirty="0" smtClean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  <a:solidFill>
                          <a:srgbClr val="00B0F0"/>
                        </a:solidFill>
                      </a:rPr>
                      <a:t>;</a:t>
                    </a:r>
                  </a:p>
                  <a:p>
                    <a:pPr>
                      <a:defRPr sz="160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baseline="0" dirty="0" smtClean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  <a:solidFill>
                          <a:srgbClr val="00B0F0"/>
                        </a:solidFill>
                      </a:rPr>
                      <a:t> 1,71%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727659287787901"/>
                      <c:h val="0.18226988112868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F512-499F-AE3B-8CE2E8019FEE}"/>
                </c:ext>
              </c:extLst>
            </c:dLbl>
            <c:dLbl>
              <c:idx val="2"/>
              <c:layout>
                <c:manualLayout>
                  <c:x val="0.11501012656525157"/>
                  <c:y val="0.21515361983788733"/>
                </c:manualLayout>
              </c:layout>
              <c:tx>
                <c:rich>
                  <a:bodyPr/>
                  <a:lstStyle/>
                  <a:p>
                    <a:fld id="{41FE2D15-B881-47A8-A1A7-B1B8A8B6E9C6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; </a:t>
                    </a:r>
                    <a:endParaRPr lang="ru-RU" baseline="0" dirty="0" smtClean="0"/>
                  </a:p>
                  <a:p>
                    <a:fld id="{BD3DB107-BEAB-4A45-BDFA-E034C1B2EAC0}" type="VALUE">
                      <a:rPr lang="ru-RU" baseline="0" smtClean="0"/>
                      <a:pPr/>
                      <a:t>[ЗНАЧЕНИЕ]</a:t>
                    </a:fld>
                    <a:r>
                      <a:rPr lang="ru-RU" baseline="0" dirty="0" smtClean="0"/>
                      <a:t> тыс. </a:t>
                    </a:r>
                    <a:r>
                      <a:rPr lang="ru-RU" baseline="0" dirty="0" err="1" smtClean="0"/>
                      <a:t>руб</a:t>
                    </a:r>
                    <a:r>
                      <a:rPr lang="ru-RU" baseline="0" dirty="0" smtClean="0"/>
                      <a:t>; </a:t>
                    </a:r>
                  </a:p>
                  <a:p>
                    <a:r>
                      <a:rPr lang="ru-RU" dirty="0" smtClean="0"/>
                      <a:t>6,06%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F512-499F-AE3B-8CE2E8019FEE}"/>
                </c:ext>
              </c:extLst>
            </c:dLbl>
            <c:dLbl>
              <c:idx val="3"/>
              <c:layout>
                <c:manualLayout>
                  <c:x val="3.1699962302525711E-2"/>
                  <c:y val="3.173222582723801E-2"/>
                </c:manualLayout>
              </c:layout>
              <c:tx>
                <c:rich>
                  <a:bodyPr/>
                  <a:lstStyle/>
                  <a:p>
                    <a:fld id="{1C89A7F9-5916-4C9C-9E34-6B2480D930C7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; </a:t>
                    </a:r>
                    <a:endParaRPr lang="ru-RU" baseline="0" dirty="0" smtClean="0"/>
                  </a:p>
                  <a:p>
                    <a:fld id="{D25A0C3C-9A5F-47D2-8066-0D8BE2E7D1D5}" type="VALUE">
                      <a:rPr lang="ru-RU" baseline="0" smtClean="0"/>
                      <a:pPr/>
                      <a:t>[ЗНАЧЕНИЕ]</a:t>
                    </a:fld>
                    <a:r>
                      <a:rPr lang="ru-RU" baseline="0" dirty="0" smtClean="0"/>
                      <a:t> </a:t>
                    </a:r>
                    <a:r>
                      <a:rPr lang="ru-RU" baseline="0" dirty="0" err="1" smtClean="0"/>
                      <a:t>тыс.руб</a:t>
                    </a:r>
                    <a:r>
                      <a:rPr lang="ru-RU" baseline="0" dirty="0" smtClean="0"/>
                      <a:t>;</a:t>
                    </a:r>
                  </a:p>
                  <a:p>
                    <a:r>
                      <a:rPr lang="ru-RU" baseline="0" dirty="0" smtClean="0"/>
                      <a:t> 28,16%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88791983467372"/>
                      <c:h val="0.1718384356240885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512-499F-AE3B-8CE2E8019FEE}"/>
                </c:ext>
              </c:extLst>
            </c:dLbl>
            <c:dLbl>
              <c:idx val="4"/>
              <c:layout>
                <c:manualLayout>
                  <c:x val="1.7234482735822097E-2"/>
                  <c:y val="-4.8684671648371522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60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  <a:solidFill>
                          <a:srgbClr val="00B0F0"/>
                        </a:solidFill>
                      </a:rPr>
                      <a:t>Доходы от собственности; </a:t>
                    </a:r>
                    <a:endParaRPr lang="ru-RU" dirty="0" smtClean="0"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  <a:solidFill>
                        <a:srgbClr val="00B0F0"/>
                      </a:solidFill>
                    </a:endParaRPr>
                  </a:p>
                  <a:p>
                    <a:pPr>
                      <a:defRPr sz="160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  <a:solidFill>
                          <a:srgbClr val="00B0F0"/>
                        </a:solidFill>
                      </a:rPr>
                      <a:t>170 </a:t>
                    </a:r>
                    <a:r>
                      <a:rPr lang="ru-RU" dirty="0" err="1" smtClean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  <a:solidFill>
                          <a:srgbClr val="00B0F0"/>
                        </a:solidFill>
                      </a:rPr>
                      <a:t>тыс.руб</a:t>
                    </a:r>
                    <a:r>
                      <a:rPr lang="ru-RU" dirty="0" smtClean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  <a:solidFill>
                          <a:srgbClr val="00B0F0"/>
                        </a:solidFill>
                      </a:rPr>
                      <a:t>; 0,15%</a:t>
                    </a:r>
                    <a:endParaRPr lang="ru-RU" dirty="0"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  <a:solidFill>
                        <a:srgbClr val="00B0F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717181852182809"/>
                      <c:h val="0.1538918627129565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F512-499F-AE3B-8CE2E8019FEE}"/>
                </c:ext>
              </c:extLst>
            </c:dLbl>
            <c:dLbl>
              <c:idx val="5"/>
              <c:layout>
                <c:manualLayout>
                  <c:x val="-0.27623841674711724"/>
                  <c:y val="-5.7734619645703564E-3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60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  <a:solidFill>
                          <a:srgbClr val="00B0F0"/>
                        </a:solidFill>
                      </a:rPr>
                      <a:t>Прочие неналоговые доходы; </a:t>
                    </a:r>
                    <a:r>
                      <a:rPr lang="ru-RU" dirty="0" smtClean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  <a:solidFill>
                          <a:srgbClr val="00B0F0"/>
                        </a:solidFill>
                      </a:rPr>
                      <a:t>250 </a:t>
                    </a:r>
                    <a:r>
                      <a:rPr lang="ru-RU" dirty="0" err="1" smtClean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  <a:solidFill>
                          <a:srgbClr val="00B0F0"/>
                        </a:solidFill>
                      </a:rPr>
                      <a:t>тыс.руб</a:t>
                    </a:r>
                    <a:r>
                      <a:rPr lang="ru-RU" dirty="0" smtClean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  <a:solidFill>
                          <a:srgbClr val="00B0F0"/>
                        </a:solidFill>
                      </a:rPr>
                      <a:t>; </a:t>
                    </a:r>
                  </a:p>
                  <a:p>
                    <a:pPr>
                      <a:defRPr sz="160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  <a:solidFill>
                          <a:srgbClr val="00B0F0"/>
                        </a:solidFill>
                      </a:rPr>
                      <a:t>0,21%</a:t>
                    </a:r>
                    <a:endParaRPr lang="ru-RU" dirty="0"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  <a:solidFill>
                        <a:srgbClr val="00B0F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95202982147219"/>
                      <c:h val="0.1861956939529941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F512-499F-AE3B-8CE2E8019FEE}"/>
                </c:ext>
              </c:extLst>
            </c:dLbl>
            <c:dLbl>
              <c:idx val="6"/>
              <c:layout>
                <c:manualLayout>
                  <c:x val="-3.8837289972232458E-2"/>
                  <c:y val="1.7477948325174901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60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  <a:solidFill>
                          <a:srgbClr val="00B0F0"/>
                        </a:solidFill>
                      </a:rPr>
                      <a:t>Субсидии, ВУС, </a:t>
                    </a:r>
                    <a:r>
                      <a:rPr lang="ru-RU" dirty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  <a:solidFill>
                          <a:srgbClr val="00B0F0"/>
                        </a:solidFill>
                      </a:rPr>
                      <a:t>иные межбюджетные трансферты; </a:t>
                    </a:r>
                    <a:r>
                      <a:rPr lang="ru-RU" dirty="0" smtClean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  <a:solidFill>
                          <a:srgbClr val="00B0F0"/>
                        </a:solidFill>
                      </a:rPr>
                      <a:t>67595,3 </a:t>
                    </a:r>
                    <a:r>
                      <a:rPr lang="ru-RU" dirty="0" err="1" smtClean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  <a:solidFill>
                          <a:srgbClr val="00B0F0"/>
                        </a:solidFill>
                      </a:rPr>
                      <a:t>тыс.руб</a:t>
                    </a:r>
                    <a:r>
                      <a:rPr lang="ru-RU" dirty="0" smtClean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  <a:solidFill>
                          <a:srgbClr val="00B0F0"/>
                        </a:solidFill>
                      </a:rPr>
                      <a:t>; 57,66%</a:t>
                    </a:r>
                    <a:endParaRPr lang="ru-RU" dirty="0"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  <a:solidFill>
                        <a:srgbClr val="00B0F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831091034669706"/>
                      <c:h val="0.3149623545903659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F512-499F-AE3B-8CE2E8019F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ln>
                      <a:solidFill>
                        <a:schemeClr val="accent6">
                          <a:lumMod val="50000"/>
                        </a:schemeClr>
                      </a:solidFill>
                    </a:ln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Лист1!$A$2:$A$8</c:f>
              <c:strCache>
                <c:ptCount val="7"/>
                <c:pt idx="0">
                  <c:v>Налог на доходы физических лиц</c:v>
                </c:pt>
                <c:pt idx="1">
                  <c:v>Акцизы по подакцизным товарам (продукции)</c:v>
                </c:pt>
                <c:pt idx="2">
                  <c:v>Налог на имущество </c:v>
                </c:pt>
                <c:pt idx="3">
                  <c:v>Земельный налог</c:v>
                </c:pt>
                <c:pt idx="4">
                  <c:v>Доходы от собственности</c:v>
                </c:pt>
                <c:pt idx="5">
                  <c:v>Прочие неналоговые доходы</c:v>
                </c:pt>
                <c:pt idx="6">
                  <c:v>Субсидии (ВУС, КОС) иные межбюджетные трансферты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7091.6</c:v>
                </c:pt>
                <c:pt idx="1">
                  <c:v>2000</c:v>
                </c:pt>
                <c:pt idx="2">
                  <c:v>7100</c:v>
                </c:pt>
                <c:pt idx="3">
                  <c:v>33000</c:v>
                </c:pt>
                <c:pt idx="4">
                  <c:v>170</c:v>
                </c:pt>
                <c:pt idx="5">
                  <c:v>250</c:v>
                </c:pt>
                <c:pt idx="6">
                  <c:v>67595.3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512-499F-AE3B-8CE2E8019FEE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124"/>
      <c:depthPercent val="100"/>
      <c:rAngAx val="0"/>
      <c:perspective val="1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7959532101823534E-2"/>
          <c:y val="8.4897468653163416E-2"/>
          <c:w val="0.76818868729649192"/>
          <c:h val="0.756904256192411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6000"/>
                      <a:lumMod val="100000"/>
                    </a:schemeClr>
                  </a:gs>
                  <a:gs pos="78000">
                    <a:schemeClr val="accent1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9-3F84-4BA0-AA81-97DA821E0D85}"/>
              </c:ext>
            </c:extLst>
          </c:dPt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6-3F84-4BA0-AA81-97DA821E0D85}"/>
              </c:ext>
            </c:extLst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8-3F84-4BA0-AA81-97DA821E0D85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7-3F84-4BA0-AA81-97DA821E0D85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96000"/>
                      <a:lumMod val="100000"/>
                    </a:schemeClr>
                  </a:gs>
                  <a:gs pos="78000">
                    <a:schemeClr val="accent5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B-3F84-4BA0-AA81-97DA821E0D85}"/>
              </c:ext>
            </c:extLst>
          </c:dPt>
          <c:dPt>
            <c:idx val="5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2-3F84-4BA0-AA81-97DA821E0D8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1-3F84-4BA0-AA81-97DA821E0D85}"/>
              </c:ext>
            </c:extLst>
          </c:dPt>
          <c:dPt>
            <c:idx val="7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4-3F84-4BA0-AA81-97DA821E0D85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tint val="96000"/>
                      <a:lumMod val="100000"/>
                    </a:schemeClr>
                  </a:gs>
                  <a:gs pos="78000">
                    <a:schemeClr val="accent3">
                      <a:lumMod val="60000"/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5-3F84-4BA0-AA81-97DA821E0D85}"/>
              </c:ext>
            </c:extLst>
          </c:dPt>
          <c:dPt>
            <c:idx val="9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3-3F84-4BA0-AA81-97DA821E0D85}"/>
              </c:ext>
            </c:extLst>
          </c:dPt>
          <c:dPt>
            <c:idx val="1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A-3F84-4BA0-AA81-97DA821E0D85}"/>
              </c:ext>
            </c:extLst>
          </c:dPt>
          <c:dPt>
            <c:idx val="11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tint val="96000"/>
                      <a:lumMod val="100000"/>
                    </a:schemeClr>
                  </a:gs>
                  <a:gs pos="78000">
                    <a:schemeClr val="accent6">
                      <a:lumMod val="60000"/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Lbls>
            <c:dLbl>
              <c:idx val="0"/>
              <c:layout>
                <c:manualLayout>
                  <c:x val="5.1606286330453787E-3"/>
                  <c:y val="0.1946693543629050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accentCallout2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3554661010196873"/>
                      <c:h val="0.1775671956124689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3F84-4BA0-AA81-97DA821E0D85}"/>
                </c:ext>
              </c:extLst>
            </c:dLbl>
            <c:dLbl>
              <c:idx val="1"/>
              <c:layout>
                <c:manualLayout>
                  <c:x val="-7.3040811394151001E-2"/>
                  <c:y val="3.004820025036426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1">
                  <a:norm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accentCallout2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06-3F84-4BA0-AA81-97DA821E0D85}"/>
                </c:ext>
              </c:extLst>
            </c:dLbl>
            <c:dLbl>
              <c:idx val="2"/>
              <c:layout>
                <c:manualLayout>
                  <c:x val="-1.4760699279897873E-2"/>
                  <c:y val="3.983334487676742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3F84-4BA0-AA81-97DA821E0D85}"/>
                </c:ext>
              </c:extLst>
            </c:dLbl>
            <c:dLbl>
              <c:idx val="3"/>
              <c:layout>
                <c:manualLayout>
                  <c:x val="6.9467413032662212E-2"/>
                  <c:y val="0.1518727939214841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3F84-4BA0-AA81-97DA821E0D85}"/>
                </c:ext>
              </c:extLst>
            </c:dLbl>
            <c:dLbl>
              <c:idx val="4"/>
              <c:layout>
                <c:manualLayout>
                  <c:x val="5.6087005405635104E-2"/>
                  <c:y val="6.498424321246075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3F84-4BA0-AA81-97DA821E0D85}"/>
                </c:ext>
              </c:extLst>
            </c:dLbl>
            <c:dLbl>
              <c:idx val="5"/>
              <c:layout>
                <c:manualLayout>
                  <c:x val="3.6483167811948349E-3"/>
                  <c:y val="-6.53048941595354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F84-4BA0-AA81-97DA821E0D85}"/>
                </c:ext>
              </c:extLst>
            </c:dLbl>
            <c:dLbl>
              <c:idx val="6"/>
              <c:layout>
                <c:manualLayout>
                  <c:x val="3.6540712240673817E-2"/>
                  <c:y val="-0.1652157211311539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F84-4BA0-AA81-97DA821E0D85}"/>
                </c:ext>
              </c:extLst>
            </c:dLbl>
            <c:dLbl>
              <c:idx val="7"/>
              <c:layout>
                <c:manualLayout>
                  <c:x val="-0.1373833397369954"/>
                  <c:y val="-4.683235342403907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3F84-4BA0-AA81-97DA821E0D85}"/>
                </c:ext>
              </c:extLst>
            </c:dLbl>
            <c:dLbl>
              <c:idx val="8"/>
              <c:layout>
                <c:manualLayout>
                  <c:x val="0"/>
                  <c:y val="-0.1588182537605943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F84-4BA0-AA81-97DA821E0D85}"/>
                </c:ext>
              </c:extLst>
            </c:dLbl>
            <c:dLbl>
              <c:idx val="9"/>
              <c:layout>
                <c:manualLayout>
                  <c:x val="3.3165288846473233E-2"/>
                  <c:y val="-5.919729524513130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F84-4BA0-AA81-97DA821E0D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accentCallout2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Лист1!$A$2:$A$13</c:f>
              <c:strCache>
                <c:ptCount val="12"/>
                <c:pt idx="0">
                  <c:v>Функционирование представительных органов муниципальных образований
</c:v>
                </c:pt>
                <c:pt idx="1">
                  <c:v>Функционирование местных администраций</c:v>
                </c:pt>
                <c:pt idx="2">
                  <c:v>Резервный фонд</c:v>
                </c:pt>
                <c:pt idx="3">
                  <c:v>Другие общегосударственные вопросы</c:v>
                </c:pt>
                <c:pt idx="4">
                  <c:v>Национальная безопасность и правоохранительная деятельность</c:v>
                </c:pt>
                <c:pt idx="5">
                  <c:v>Национальная оборона</c:v>
                </c:pt>
                <c:pt idx="6">
                  <c:v>Национальная экономика</c:v>
                </c:pt>
                <c:pt idx="7">
                  <c:v>Жилищно-коммунальное хозяйство</c:v>
                </c:pt>
                <c:pt idx="8">
                  <c:v>Образование</c:v>
                </c:pt>
                <c:pt idx="9">
                  <c:v>Культура и кинематография </c:v>
                </c:pt>
                <c:pt idx="10">
                  <c:v>Социальная политика.</c:v>
                </c:pt>
                <c:pt idx="11">
                  <c:v>Физическая культура и спорт</c:v>
                </c:pt>
              </c:strCache>
            </c:strRef>
          </c:cat>
          <c:val>
            <c:numRef>
              <c:f>Лист1!$B$2:$B$13</c:f>
              <c:numCache>
                <c:formatCode>#,##0.00</c:formatCode>
                <c:ptCount val="12"/>
                <c:pt idx="0">
                  <c:v>2852.6</c:v>
                </c:pt>
                <c:pt idx="1">
                  <c:v>16172.1</c:v>
                </c:pt>
                <c:pt idx="2" formatCode="General">
                  <c:v>2185.1</c:v>
                </c:pt>
                <c:pt idx="3">
                  <c:v>11425.5</c:v>
                </c:pt>
                <c:pt idx="4" formatCode="General">
                  <c:v>1538.52</c:v>
                </c:pt>
                <c:pt idx="5" formatCode="General">
                  <c:v>289.60000000000002</c:v>
                </c:pt>
                <c:pt idx="6">
                  <c:v>30312.34</c:v>
                </c:pt>
                <c:pt idx="7">
                  <c:v>60791.67</c:v>
                </c:pt>
                <c:pt idx="8" formatCode="General">
                  <c:v>330</c:v>
                </c:pt>
                <c:pt idx="9">
                  <c:v>3355</c:v>
                </c:pt>
                <c:pt idx="10" formatCode="General">
                  <c:v>2985.81</c:v>
                </c:pt>
                <c:pt idx="11" formatCode="General">
                  <c:v>290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84-4BA0-AA81-97DA821E0D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02D2FA-2476-4983-A055-C4598B26C195}" type="doc">
      <dgm:prSet loTypeId="urn:microsoft.com/office/officeart/2005/8/layout/funnel1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9783629-D620-4EEF-9C99-5B877B98FF83}">
      <dgm:prSet custT="1"/>
      <dgm:spPr/>
      <dgm:t>
        <a:bodyPr/>
        <a:lstStyle/>
        <a:p>
          <a:pPr rtl="0"/>
          <a:r>
            <a:rPr lang="ru-RU" sz="3600" b="1" dirty="0" smtClean="0">
              <a:ln>
                <a:solidFill>
                  <a:schemeClr val="accent4">
                    <a:lumMod val="50000"/>
                  </a:schemeClr>
                </a:solidFill>
              </a:ln>
              <a:gradFill flip="none" rotWithShape="1"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46000">
                    <a:schemeClr val="accent4">
                      <a:lumMod val="95000"/>
                      <a:lumOff val="5000"/>
                    </a:schemeClr>
                  </a:gs>
                  <a:gs pos="100000">
                    <a:schemeClr val="accent4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</a:rPr>
            <a:t>Местный бюджет</a:t>
          </a:r>
          <a:endParaRPr lang="ru-RU" sz="3600" dirty="0">
            <a:ln>
              <a:solidFill>
                <a:schemeClr val="accent4">
                  <a:lumMod val="50000"/>
                </a:schemeClr>
              </a:solidFill>
            </a:ln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endParaRPr>
        </a:p>
      </dgm:t>
    </dgm:pt>
    <dgm:pt modelId="{852D4A6C-59E4-4649-A0BB-F5FF5E4D3EE2}" type="parTrans" cxnId="{2F813A4C-0690-4225-835B-007C97BCE7B8}">
      <dgm:prSet/>
      <dgm:spPr/>
      <dgm:t>
        <a:bodyPr/>
        <a:lstStyle/>
        <a:p>
          <a:endParaRPr lang="ru-RU"/>
        </a:p>
      </dgm:t>
    </dgm:pt>
    <dgm:pt modelId="{0F37147A-3702-469D-9B99-AB72B8BCDBC3}" type="sibTrans" cxnId="{2F813A4C-0690-4225-835B-007C97BCE7B8}">
      <dgm:prSet/>
      <dgm:spPr/>
      <dgm:t>
        <a:bodyPr/>
        <a:lstStyle/>
        <a:p>
          <a:endParaRPr lang="ru-RU"/>
        </a:p>
      </dgm:t>
    </dgm:pt>
    <dgm:pt modelId="{9F137525-F6BA-4BD8-B9A3-4BD10F0E4F89}" type="pres">
      <dgm:prSet presAssocID="{EA02D2FA-2476-4983-A055-C4598B26C195}" presName="Name0" presStyleCnt="0">
        <dgm:presLayoutVars>
          <dgm:chMax val="4"/>
          <dgm:resizeHandles val="exact"/>
        </dgm:presLayoutVars>
      </dgm:prSet>
      <dgm:spPr/>
    </dgm:pt>
    <dgm:pt modelId="{C9833BF9-0170-4094-A7A1-3C41405472CB}" type="pres">
      <dgm:prSet presAssocID="{EA02D2FA-2476-4983-A055-C4598B26C195}" presName="ellipse" presStyleLbl="trBgShp" presStyleIdx="0" presStyleCnt="1" custLinFactNeighborX="-9157" custLinFactNeighborY="-205"/>
      <dgm:spPr/>
      <dgm:t>
        <a:bodyPr/>
        <a:lstStyle/>
        <a:p>
          <a:endParaRPr lang="ru-RU"/>
        </a:p>
      </dgm:t>
    </dgm:pt>
    <dgm:pt modelId="{EEA76F76-4233-43E4-835A-AFD5A7730657}" type="pres">
      <dgm:prSet presAssocID="{EA02D2FA-2476-4983-A055-C4598B26C195}" presName="arrow1" presStyleLbl="fgShp" presStyleIdx="0" presStyleCnt="1" custLinFactNeighborX="6815" custLinFactNeighborY="10648"/>
      <dgm:spPr/>
    </dgm:pt>
    <dgm:pt modelId="{5113E5CF-A4C5-4436-AA59-75B2F3EE0DCD}" type="pres">
      <dgm:prSet presAssocID="{EA02D2FA-2476-4983-A055-C4598B26C195}" presName="rectangle" presStyleLbl="revTx" presStyleIdx="0" presStyleCnt="1" custScaleX="200298" custScaleY="53822" custLinFactNeighborX="2434" custLinFactNeighborY="-5858">
        <dgm:presLayoutVars>
          <dgm:bulletEnabled val="1"/>
        </dgm:presLayoutVars>
      </dgm:prSet>
      <dgm:spPr/>
    </dgm:pt>
    <dgm:pt modelId="{F5189B86-60E8-4DED-ADED-2853805FD9EA}" type="pres">
      <dgm:prSet presAssocID="{EA02D2FA-2476-4983-A055-C4598B26C195}" presName="funnel" presStyleLbl="trAlignAcc1" presStyleIdx="0" presStyleCnt="1" custScaleX="171684" custScaleY="103402" custLinFactNeighborX="510" custLinFactNeighborY="1634"/>
      <dgm:spPr/>
    </dgm:pt>
  </dgm:ptLst>
  <dgm:cxnLst>
    <dgm:cxn modelId="{7F1253A5-1C30-4EB1-AF83-7DB8A7BEA337}" type="presOf" srcId="{69783629-D620-4EEF-9C99-5B877B98FF83}" destId="{5113E5CF-A4C5-4436-AA59-75B2F3EE0DCD}" srcOrd="0" destOrd="0" presId="urn:microsoft.com/office/officeart/2005/8/layout/funnel1"/>
    <dgm:cxn modelId="{2F813A4C-0690-4225-835B-007C97BCE7B8}" srcId="{EA02D2FA-2476-4983-A055-C4598B26C195}" destId="{69783629-D620-4EEF-9C99-5B877B98FF83}" srcOrd="0" destOrd="0" parTransId="{852D4A6C-59E4-4649-A0BB-F5FF5E4D3EE2}" sibTransId="{0F37147A-3702-469D-9B99-AB72B8BCDBC3}"/>
    <dgm:cxn modelId="{FB528DB1-3C8A-40D4-AF5F-9D86D3653F9A}" type="presOf" srcId="{EA02D2FA-2476-4983-A055-C4598B26C195}" destId="{9F137525-F6BA-4BD8-B9A3-4BD10F0E4F89}" srcOrd="0" destOrd="0" presId="urn:microsoft.com/office/officeart/2005/8/layout/funnel1"/>
    <dgm:cxn modelId="{AD217C1E-B68D-4E54-B374-CC5C340FF685}" type="presParOf" srcId="{9F137525-F6BA-4BD8-B9A3-4BD10F0E4F89}" destId="{C9833BF9-0170-4094-A7A1-3C41405472CB}" srcOrd="0" destOrd="0" presId="urn:microsoft.com/office/officeart/2005/8/layout/funnel1"/>
    <dgm:cxn modelId="{07BB1F9A-7DBC-432D-9F13-646FAFC271B2}" type="presParOf" srcId="{9F137525-F6BA-4BD8-B9A3-4BD10F0E4F89}" destId="{EEA76F76-4233-43E4-835A-AFD5A7730657}" srcOrd="1" destOrd="0" presId="urn:microsoft.com/office/officeart/2005/8/layout/funnel1"/>
    <dgm:cxn modelId="{A9AE1108-0C02-4501-96A1-A879C8D08389}" type="presParOf" srcId="{9F137525-F6BA-4BD8-B9A3-4BD10F0E4F89}" destId="{5113E5CF-A4C5-4436-AA59-75B2F3EE0DCD}" srcOrd="2" destOrd="0" presId="urn:microsoft.com/office/officeart/2005/8/layout/funnel1"/>
    <dgm:cxn modelId="{BF85EF0C-0867-4015-81A4-6F823400FA0B}" type="presParOf" srcId="{9F137525-F6BA-4BD8-B9A3-4BD10F0E4F89}" destId="{F5189B86-60E8-4DED-ADED-2853805FD9EA}" srcOrd="3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833BF9-0170-4094-A7A1-3C41405472CB}">
      <dsp:nvSpPr>
        <dsp:cNvPr id="0" name=""/>
        <dsp:cNvSpPr/>
      </dsp:nvSpPr>
      <dsp:spPr>
        <a:xfrm>
          <a:off x="1607138" y="398379"/>
          <a:ext cx="4747834" cy="1648860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A76F76-4233-43E4-835A-AFD5A7730657}">
      <dsp:nvSpPr>
        <dsp:cNvPr id="0" name=""/>
        <dsp:cNvSpPr/>
      </dsp:nvSpPr>
      <dsp:spPr>
        <a:xfrm>
          <a:off x="4025820" y="4501962"/>
          <a:ext cx="920122" cy="588878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13E5CF-A4C5-4436-AA59-75B2F3EE0DCD}">
      <dsp:nvSpPr>
        <dsp:cNvPr id="0" name=""/>
        <dsp:cNvSpPr/>
      </dsp:nvSpPr>
      <dsp:spPr>
        <a:xfrm>
          <a:off x="9" y="5100617"/>
          <a:ext cx="8846341" cy="594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ln>
                <a:solidFill>
                  <a:schemeClr val="accent4">
                    <a:lumMod val="50000"/>
                  </a:schemeClr>
                </a:solidFill>
              </a:ln>
              <a:gradFill flip="none" rotWithShape="1"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46000">
                    <a:schemeClr val="accent4">
                      <a:lumMod val="95000"/>
                      <a:lumOff val="5000"/>
                    </a:schemeClr>
                  </a:gs>
                  <a:gs pos="100000">
                    <a:schemeClr val="accent4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</a:rPr>
            <a:t>Местный бюджет</a:t>
          </a:r>
          <a:endParaRPr lang="ru-RU" sz="3600" kern="1200" dirty="0">
            <a:ln>
              <a:solidFill>
                <a:schemeClr val="accent4">
                  <a:lumMod val="50000"/>
                </a:schemeClr>
              </a:solidFill>
            </a:ln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endParaRPr>
        </a:p>
      </dsp:txBody>
      <dsp:txXfrm>
        <a:off x="9" y="5100617"/>
        <a:ext cx="8846341" cy="594274"/>
      </dsp:txXfrm>
    </dsp:sp>
    <dsp:sp modelId="{F5189B86-60E8-4DED-ADED-2853805FD9EA}">
      <dsp:nvSpPr>
        <dsp:cNvPr id="0" name=""/>
        <dsp:cNvSpPr/>
      </dsp:nvSpPr>
      <dsp:spPr>
        <a:xfrm>
          <a:off x="9" y="196570"/>
          <a:ext cx="8846341" cy="4262386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05857E-028B-43DE-907B-7B2D0CAD498B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B10DF2-820E-4740-BBAF-DAF963A563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639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10DF2-820E-4740-BBAF-DAF963A563BD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226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7475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54AA9B2-EB4F-4A77-A94D-2181A4CB3921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ru-R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7680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E51346-E7F9-4649-B559-D003C3E5DD7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DDC0B5-86F9-4D65-B993-7FF29A072F2C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DDC0B5-86F9-4D65-B993-7FF29A072F2C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EDDB3-D491-4D7C-A0F2-74FDDC88CBAB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26FF4-3577-4B11-BEB0-E6722013A6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63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EDDB3-D491-4D7C-A0F2-74FDDC88CBAB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26FF4-3577-4B11-BEB0-E6722013A6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219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EDDB3-D491-4D7C-A0F2-74FDDC88CBAB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26FF4-3577-4B11-BEB0-E6722013A6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66271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EDDB3-D491-4D7C-A0F2-74FDDC88CBAB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26FF4-3577-4B11-BEB0-E6722013A6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4240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EDDB3-D491-4D7C-A0F2-74FDDC88CBAB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26FF4-3577-4B11-BEB0-E6722013A6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55775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EDDB3-D491-4D7C-A0F2-74FDDC88CBAB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26FF4-3577-4B11-BEB0-E6722013A6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144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EDDB3-D491-4D7C-A0F2-74FDDC88CBAB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26FF4-3577-4B11-BEB0-E6722013A6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381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EDDB3-D491-4D7C-A0F2-74FDDC88CBAB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26FF4-3577-4B11-BEB0-E6722013A6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5696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066800" y="1981200"/>
            <a:ext cx="7543800" cy="411480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BF4B8-B69F-4FFE-A3BB-A5B270BC66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07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EDDB3-D491-4D7C-A0F2-74FDDC88CBAB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26FF4-3577-4B11-BEB0-E6722013A6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658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EDDB3-D491-4D7C-A0F2-74FDDC88CBAB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26FF4-3577-4B11-BEB0-E6722013A6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64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EDDB3-D491-4D7C-A0F2-74FDDC88CBAB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26FF4-3577-4B11-BEB0-E6722013A6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441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EDDB3-D491-4D7C-A0F2-74FDDC88CBAB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26FF4-3577-4B11-BEB0-E6722013A6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4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EDDB3-D491-4D7C-A0F2-74FDDC88CBAB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26FF4-3577-4B11-BEB0-E6722013A6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18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EDDB3-D491-4D7C-A0F2-74FDDC88CBAB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26FF4-3577-4B11-BEB0-E6722013A6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39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EDDB3-D491-4D7C-A0F2-74FDDC88CBAB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26FF4-3577-4B11-BEB0-E6722013A6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447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EDDB3-D491-4D7C-A0F2-74FDDC88CBAB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26FF4-3577-4B11-BEB0-E6722013A6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12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56000">
              <a:schemeClr val="bg1"/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EDDB3-D491-4D7C-A0F2-74FDDC88CBAB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1426FF4-3577-4B11-BEB0-E6722013A6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48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mailto:shim230072@mail.ru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2636912"/>
            <a:ext cx="8928992" cy="38779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Бюджет для граждан </a:t>
            </a:r>
          </a:p>
          <a:p>
            <a:pPr algn="ctr"/>
            <a:endParaRPr lang="ru-RU" sz="32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</a:endParaRPr>
          </a:p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к Решению </a:t>
            </a: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совета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депутатов </a:t>
            </a:r>
            <a:endParaRPr lang="ru-RU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от  30.12.2021 №043 «О 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бюджете </a:t>
            </a:r>
            <a:endParaRPr lang="ru-RU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муниципального образования 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Юкковское сельское поселение на 2022 год и плановый период 2023, 2024 </a:t>
            </a:r>
            <a:r>
              <a:rPr lang="ru-RU" sz="32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годов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»</a:t>
            </a: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 </a:t>
            </a:r>
            <a:endParaRPr lang="ru-RU" sz="28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79712" y="457549"/>
            <a:ext cx="6322461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Муниципальное образование «Юкковское сельское поселение» </a:t>
            </a:r>
            <a:r>
              <a:rPr lang="ru-RU" sz="28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45000">
                      <a:schemeClr val="accent1">
                        <a:tint val="52000"/>
                        <a:satMod val="300000"/>
                      </a:schemeClr>
                    </a:gs>
                    <a:gs pos="54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Всеволожского</a:t>
            </a:r>
            <a:r>
              <a:rPr lang="ru-RU" sz="28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муниципального района Ленинградской области</a:t>
            </a:r>
            <a:endParaRPr lang="ru-RU" sz="4800" b="1" dirty="0">
              <a:ln w="10541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26" name="Picture 2" descr="\\Ykki-db-01\Box\_ДЛЯ АННЫ\От Маши\Герб.t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64000"/>
                    </a14:imgEffect>
                  </a14:imgLayer>
                </a14:imgProps>
              </a:ext>
            </a:extLst>
          </a:blip>
          <a:srcRect b="8333"/>
          <a:stretch/>
        </p:blipFill>
        <p:spPr bwMode="auto">
          <a:xfrm>
            <a:off x="539552" y="692696"/>
            <a:ext cx="1310387" cy="15841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9380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57591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3600" b="1" dirty="0">
                <a:solidFill>
                  <a:srgbClr val="3366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Источники формирования доходов бюджета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951" b="9935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573016"/>
            <a:ext cx="3096344" cy="309634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9552" y="1829509"/>
            <a:ext cx="6624736" cy="4034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500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В России предусмотрено три источника доходов бюджета.</a:t>
            </a:r>
            <a:endParaRPr lang="ru-RU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Clr>
                <a:srgbClr val="000000"/>
              </a:buClr>
              <a:buSzPts val="1200"/>
              <a:buFont typeface="+mj-lt"/>
              <a:buAutoNum type="arabicPeriod"/>
              <a:tabLst>
                <a:tab pos="419100" algn="l"/>
              </a:tabLst>
            </a:pPr>
            <a:r>
              <a:rPr lang="ru-RU" b="1" dirty="0">
                <a:solidFill>
                  <a:srgbClr val="333399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Налоговые доходы 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это доходы от налогов и сборов, которые уплачивают физические лица и организации, а также от штрафов за неуплату налогов и пеней по ним.</a:t>
            </a:r>
            <a:endParaRPr lang="ru-RU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Clr>
                <a:srgbClr val="000000"/>
              </a:buClr>
              <a:buSzPts val="1200"/>
              <a:buFont typeface="+mj-lt"/>
              <a:buAutoNum type="arabicPeriod"/>
              <a:tabLst>
                <a:tab pos="419100" algn="l"/>
              </a:tabLst>
            </a:pPr>
            <a:r>
              <a:rPr lang="ru-RU" b="1" dirty="0">
                <a:solidFill>
                  <a:srgbClr val="333399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Неналоговые доходы 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это доходы от использования или продажи отдельных видов государственного или муниципального имущества, поступления штрафов (например, за нарушение правил дорожного движения), таможенных пошлин, средства самообложения граждан и иные неналоговые доходы.</a:t>
            </a:r>
            <a:endParaRPr lang="ru-RU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2500"/>
              </a:spcAft>
              <a:buClr>
                <a:srgbClr val="000000"/>
              </a:buClr>
              <a:buSzPts val="1200"/>
              <a:buFont typeface="+mj-lt"/>
              <a:buAutoNum type="arabicPeriod"/>
              <a:tabLst>
                <a:tab pos="419100" algn="l"/>
              </a:tabLst>
            </a:pPr>
            <a:r>
              <a:rPr lang="ru-RU" b="1" dirty="0">
                <a:solidFill>
                  <a:srgbClr val="333399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Безвозмездные поступления 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это денежные средства, которые поступают в данный бюджет из другого бюджета, от граждан, организаций или из иных источников.</a:t>
            </a:r>
            <a:endParaRPr lang="ru-RU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91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9559" y="1087133"/>
            <a:ext cx="67860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500"/>
              </a:spcAft>
            </a:pPr>
            <a:r>
              <a:rPr lang="ru-RU" sz="1600" b="1" dirty="0">
                <a:solidFill>
                  <a:srgbClr val="333399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Налог 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—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это обязательный, индивидуально безвозмездный платеж, взимаемый с организаций и физических лиц в целях финансового обеспечения деятельности государства и (или) муниципальных образований (статья 8 Налогового кодекса РФ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)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6200" y="241809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Aft>
                <a:spcPts val="500"/>
              </a:spcAft>
            </a:pPr>
            <a:r>
              <a:rPr lang="ru-RU" sz="3600" b="1" dirty="0">
                <a:solidFill>
                  <a:srgbClr val="3366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Что такое налоги и сборы?</a:t>
            </a:r>
            <a:endParaRPr lang="ru-RU" sz="3600" b="1" dirty="0">
              <a:solidFill>
                <a:srgbClr val="3366FF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6200" y="5511944"/>
            <a:ext cx="82742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333399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Сбор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, в отличие от налога — 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возмездный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платеж, и уплачивается он для того, чтобы государство совершило для плательщика какое-либо юридически значимое действие (например, предоставило определенное право, выдало разрешение или лицензию). Так, можно уплатить сбор и получить право на охоту или рыбную ловлю.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000" y="116632"/>
            <a:ext cx="1345506" cy="256490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83568" y="2282593"/>
            <a:ext cx="6988004" cy="3111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500"/>
              </a:spcAft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Налог обладает целым рядом признаков. Вот важнейшие из них:</a:t>
            </a:r>
            <a:endParaRPr lang="ru-RU" sz="16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Clr>
                <a:srgbClr val="F79646"/>
              </a:buClr>
              <a:buSzPts val="1200"/>
              <a:buFont typeface="Arial" panose="020B0604020202020204" pitchFamily="34" charset="0"/>
              <a:buChar char="■"/>
              <a:tabLst>
                <a:tab pos="419100" algn="l"/>
              </a:tabLst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Налог 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обязателен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 уплате для всех. Это определено Конституцией Российской Федерации. Налог устанавливается только законом. Никакой другой платеж, как бы он ни назывался, не является налогом, если он не предусмотрен законом.</a:t>
            </a:r>
            <a:endParaRPr lang="ru-RU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Clr>
                <a:srgbClr val="F79646"/>
              </a:buClr>
              <a:buSzPts val="1200"/>
              <a:buFont typeface="Arial" panose="020B0604020202020204" pitchFamily="34" charset="0"/>
              <a:buChar char="■"/>
              <a:tabLst>
                <a:tab pos="419100" algn="l"/>
              </a:tabLst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Налог является 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индивидуально безвозмездным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Это означает, что он взимается для покрытия потребностей всего государства. Однако государство в ответ не обязано совершить что-то определенное для конкретного налогоплательщика.</a:t>
            </a:r>
            <a:endParaRPr lang="ru-RU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Clr>
                <a:srgbClr val="F79646"/>
              </a:buClr>
              <a:buSzPts val="1200"/>
              <a:buFont typeface="Arial" panose="020B0604020202020204" pitchFamily="34" charset="0"/>
              <a:buChar char="■"/>
              <a:tabLst>
                <a:tab pos="419100" algn="l"/>
              </a:tabLst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Налоги взимаются в 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денежной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форме и, как правило, у них 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нет целевого характера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т.е. они не предназначены для финансирования конкретных расходов.</a:t>
            </a:r>
            <a:endParaRPr lang="ru-RU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70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19" y="77143"/>
            <a:ext cx="8995177" cy="944084"/>
          </a:xfr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gradFill>
                  <a:gsLst>
                    <a:gs pos="0">
                      <a:schemeClr val="accent4">
                        <a:lumMod val="40000"/>
                        <a:lumOff val="60000"/>
                      </a:schemeClr>
                    </a:gs>
                    <a:gs pos="46000">
                      <a:schemeClr val="accent4">
                        <a:lumMod val="95000"/>
                        <a:lumOff val="5000"/>
                      </a:schemeClr>
                    </a:gs>
                    <a:gs pos="100000">
                      <a:schemeClr val="accent4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</a:rPr>
              <a:t>Какие налоги от граждан поступают </a:t>
            </a:r>
            <a:r>
              <a:rPr lang="ru-RU" sz="28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gradFill>
                  <a:gsLst>
                    <a:gs pos="0">
                      <a:schemeClr val="accent4">
                        <a:lumMod val="40000"/>
                        <a:lumOff val="60000"/>
                      </a:schemeClr>
                    </a:gs>
                    <a:gs pos="46000">
                      <a:schemeClr val="accent4">
                        <a:lumMod val="95000"/>
                        <a:lumOff val="5000"/>
                      </a:schemeClr>
                    </a:gs>
                    <a:gs pos="100000">
                      <a:schemeClr val="accent4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</a:rPr>
              <a:t/>
            </a:r>
            <a:br>
              <a:rPr lang="ru-RU" sz="28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gradFill>
                  <a:gsLst>
                    <a:gs pos="0">
                      <a:schemeClr val="accent4">
                        <a:lumMod val="40000"/>
                        <a:lumOff val="60000"/>
                      </a:schemeClr>
                    </a:gs>
                    <a:gs pos="46000">
                      <a:schemeClr val="accent4">
                        <a:lumMod val="95000"/>
                        <a:lumOff val="5000"/>
                      </a:schemeClr>
                    </a:gs>
                    <a:gs pos="100000">
                      <a:schemeClr val="accent4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</a:rPr>
            </a:br>
            <a:r>
              <a:rPr lang="ru-RU" sz="28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gradFill>
                  <a:gsLst>
                    <a:gs pos="0">
                      <a:schemeClr val="accent4">
                        <a:lumMod val="40000"/>
                        <a:lumOff val="60000"/>
                      </a:schemeClr>
                    </a:gs>
                    <a:gs pos="46000">
                      <a:schemeClr val="accent4">
                        <a:lumMod val="95000"/>
                        <a:lumOff val="5000"/>
                      </a:schemeClr>
                    </a:gs>
                    <a:gs pos="100000">
                      <a:schemeClr val="accent4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</a:rPr>
              <a:t>в местный бюджет</a:t>
            </a:r>
            <a:r>
              <a:rPr lang="ru-RU" sz="28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gradFill>
                  <a:gsLst>
                    <a:gs pos="0">
                      <a:schemeClr val="accent4">
                        <a:lumMod val="40000"/>
                        <a:lumOff val="60000"/>
                      </a:schemeClr>
                    </a:gs>
                    <a:gs pos="46000">
                      <a:schemeClr val="accent4">
                        <a:lumMod val="95000"/>
                        <a:lumOff val="5000"/>
                      </a:schemeClr>
                    </a:gs>
                    <a:gs pos="100000">
                      <a:schemeClr val="accent4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</a:rPr>
              <a:t>? </a:t>
            </a:r>
            <a:endParaRPr lang="ru-RU" sz="2800" dirty="0">
              <a:ln>
                <a:solidFill>
                  <a:schemeClr val="accent4">
                    <a:lumMod val="50000"/>
                  </a:schemeClr>
                </a:solidFill>
              </a:ln>
              <a:gradFill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46000">
                    <a:schemeClr val="accent4">
                      <a:lumMod val="95000"/>
                      <a:lumOff val="5000"/>
                    </a:schemeClr>
                  </a:gs>
                  <a:gs pos="100000">
                    <a:schemeClr val="accent4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984431598"/>
              </p:ext>
            </p:extLst>
          </p:nvPr>
        </p:nvGraphicFramePr>
        <p:xfrm>
          <a:off x="190145" y="1004981"/>
          <a:ext cx="8846351" cy="5888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572" name="AutoShape 4" descr="https://encrypted-tbn1.gstatic.com/images?q=tbn:ANd9GcRpckVGdM6Q-d5g_7WIn6gCG5EVPQjL90KfUG77Ce7vG1e3lLx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 rot="2238978">
            <a:off x="5129521" y="959493"/>
            <a:ext cx="2528540" cy="2770861"/>
          </a:xfrm>
          <a:prstGeom prst="ellipse">
            <a:avLst/>
          </a:prstGeom>
          <a:solidFill>
            <a:srgbClr val="FFFF00"/>
          </a:solidFill>
          <a:ln w="349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Налог на доходы физических лиц (перечисляет работодатель) 10%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 rot="20782400">
            <a:off x="2182780" y="2119797"/>
            <a:ext cx="2421635" cy="2226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4925">
            <a:solidFill>
              <a:schemeClr val="tx2">
                <a:lumMod val="20000"/>
                <a:lumOff val="80000"/>
              </a:schemeClr>
            </a:solidFill>
          </a:ln>
          <a:effectLst>
            <a:outerShdw blurRad="317500" dir="51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Земельный налог, 100%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 rot="1310573">
            <a:off x="1036223" y="889704"/>
            <a:ext cx="2608453" cy="2011929"/>
          </a:xfrm>
          <a:prstGeom prst="ellipse">
            <a:avLst/>
          </a:prstGeom>
          <a:solidFill>
            <a:srgbClr val="F1B727"/>
          </a:solidFill>
          <a:ln w="349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Плата за наем муниципального жилья, 100%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 rot="21433380">
            <a:off x="4051132" y="3289943"/>
            <a:ext cx="2448272" cy="2011929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49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Имущество физических лиц, 100%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76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557" b="87049" l="19727" r="77148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233" y="3429000"/>
            <a:ext cx="6552728" cy="436698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3528" y="1019303"/>
            <a:ext cx="8424936" cy="5560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500"/>
              </a:spcAft>
            </a:pPr>
            <a:r>
              <a:rPr lang="ru-RU" sz="14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Неналоговые </a:t>
            </a:r>
            <a:r>
              <a:rPr lang="ru-RU"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доходы довольно разнообразны по своей сути. При этом платежи физических лиц составляют лишь небольшую часть неналоговых доходов бюджетов.</a:t>
            </a:r>
          </a:p>
          <a:p>
            <a:pPr algn="just">
              <a:spcAft>
                <a:spcPts val="500"/>
              </a:spcAft>
            </a:pPr>
            <a:r>
              <a:rPr lang="ru-RU" sz="14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Основные </a:t>
            </a:r>
            <a:r>
              <a:rPr lang="ru-RU"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неналоговые доходы, получение которых допускает Бюджетный кодекс Российской Федерации.</a:t>
            </a:r>
          </a:p>
          <a:p>
            <a:pPr marL="342900" lvl="0" indent="-342900" algn="just">
              <a:spcAft>
                <a:spcPts val="500"/>
              </a:spcAft>
              <a:buClr>
                <a:srgbClr val="F79646"/>
              </a:buClr>
              <a:buSzPts val="1200"/>
              <a:buFont typeface="Arial" panose="020B0604020202020204" pitchFamily="34" charset="0"/>
              <a:buChar char="■"/>
              <a:tabLst>
                <a:tab pos="363855" algn="l"/>
              </a:tabLst>
            </a:pP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Доходы от использования отдельных видов имущества, находящегося в государственной или муниципальной собственности. </a:t>
            </a: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Эти доходы включают в себя, например, арендную плату за недвижимость или землю, принадлежащую государству и муниципалитетам, а также часть прибыли государственных или муниципальных предприятий.</a:t>
            </a:r>
          </a:p>
          <a:p>
            <a:pPr marL="342900" lvl="0" indent="-342900" algn="just">
              <a:spcAft>
                <a:spcPts val="500"/>
              </a:spcAft>
              <a:buClr>
                <a:srgbClr val="F79646"/>
              </a:buClr>
              <a:buSzPts val="1200"/>
              <a:buFont typeface="Arial" panose="020B0604020202020204" pitchFamily="34" charset="0"/>
              <a:buChar char="■"/>
              <a:tabLst>
                <a:tab pos="363855" algn="l"/>
              </a:tabLst>
            </a:pP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Доходы от продажи имущества, находящегося в государственной или муниципальной собственности </a:t>
            </a: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(т.е. доходы от приватизации).</a:t>
            </a:r>
          </a:p>
          <a:p>
            <a:pPr marL="342900" lvl="0" indent="-342900" algn="just">
              <a:spcAft>
                <a:spcPts val="500"/>
              </a:spcAft>
              <a:buClr>
                <a:srgbClr val="F79646"/>
              </a:buClr>
              <a:buSzPts val="1200"/>
              <a:buFont typeface="Arial" panose="020B0604020202020204" pitchFamily="34" charset="0"/>
              <a:buChar char="■"/>
              <a:tabLst>
                <a:tab pos="363855" algn="l"/>
              </a:tabLst>
            </a:pP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Лицензионные сборы. </a:t>
            </a: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Такие сборы связаны с предоставлением государством лицензий на занятие определенными видами деятельности (например, услуги связи, заготовка лома цветных металлов и т.п.).</a:t>
            </a:r>
          </a:p>
          <a:p>
            <a:pPr marL="342900" lvl="0" indent="-342900" algn="just">
              <a:spcAft>
                <a:spcPts val="500"/>
              </a:spcAft>
              <a:buClr>
                <a:srgbClr val="F79646"/>
              </a:buClr>
              <a:buSzPts val="1200"/>
              <a:buFont typeface="Arial" panose="020B0604020202020204" pitchFamily="34" charset="0"/>
              <a:buChar char="■"/>
              <a:tabLst>
                <a:tab pos="363855" algn="l"/>
              </a:tabLst>
            </a:pP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Таможенные пошлины. </a:t>
            </a:r>
            <a:r>
              <a:rPr lang="ru-RU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Таможенная пошлина — это обязательный платеж в федеральный бюджет, взимаемый при ввозе товаров из-за рубежа, если со страной, из которой ввозится товар, нет особых соглашений (как, например, в случае стран Таможенного союза).</a:t>
            </a:r>
          </a:p>
          <a:p>
            <a:pPr marL="342900" lvl="0" indent="-342900" algn="just">
              <a:spcAft>
                <a:spcPts val="500"/>
              </a:spcAft>
              <a:buClr>
                <a:srgbClr val="F79646"/>
              </a:buClr>
              <a:buSzPts val="1200"/>
              <a:buFont typeface="Arial" panose="020B0604020202020204" pitchFamily="34" charset="0"/>
              <a:buChar char="■"/>
              <a:tabLst>
                <a:tab pos="363855" algn="l"/>
              </a:tabLst>
            </a:pPr>
            <a:r>
              <a:rPr lang="ru-RU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Плата за использование лесов, плата за пользование водными биологическими объектами, плата за негативное воздействие на окружающую среду.</a:t>
            </a:r>
            <a:endParaRPr lang="ru-RU" sz="14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500"/>
              </a:spcAft>
              <a:buClr>
                <a:srgbClr val="F79646"/>
              </a:buClr>
              <a:buSzPts val="1200"/>
              <a:buFont typeface="Arial" panose="020B0604020202020204" pitchFamily="34" charset="0"/>
              <a:buChar char="■"/>
              <a:tabLst>
                <a:tab pos="363855" algn="l"/>
              </a:tabLst>
            </a:pPr>
            <a:r>
              <a:rPr lang="ru-RU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Различные </a:t>
            </a: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суммы принудительного изъятия</a:t>
            </a: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в том числе штрафы, средства, полученные в возмещение вреда, нанесенного государству или муниципалитетам, и т.п.</a:t>
            </a:r>
          </a:p>
          <a:p>
            <a:pPr marL="342900" lvl="0" indent="-342900" algn="just">
              <a:spcAft>
                <a:spcPts val="500"/>
              </a:spcAft>
              <a:buClr>
                <a:srgbClr val="F79646"/>
              </a:buClr>
              <a:buSzPts val="1200"/>
              <a:buFont typeface="Arial" panose="020B0604020202020204" pitchFamily="34" charset="0"/>
              <a:buChar char="■"/>
              <a:tabLst>
                <a:tab pos="363855" algn="l"/>
              </a:tabLst>
            </a:pP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Средства самообложения граждан. </a:t>
            </a: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Эти деньги поступают в бюджет по решению, которое принимают жители муниципального образования на местном референдуме или на сходе граждан.</a:t>
            </a:r>
            <a:endParaRPr lang="ru-RU" sz="1400" u="none" strike="noStrike" spc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404664"/>
            <a:ext cx="5216877" cy="6020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92000"/>
              </a:lnSpc>
              <a:spcAft>
                <a:spcPts val="200"/>
              </a:spcAft>
            </a:pPr>
            <a:r>
              <a:rPr lang="ru-RU" sz="3600" b="1" i="1" dirty="0">
                <a:solidFill>
                  <a:srgbClr val="3366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Неналоговые доходы</a:t>
            </a:r>
            <a:endParaRPr lang="ru-RU" sz="36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17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933056"/>
            <a:ext cx="3384376" cy="246888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1124744"/>
            <a:ext cx="801229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500"/>
              </a:spcAft>
            </a:pPr>
            <a:r>
              <a:rPr lang="ru-RU" dirty="0" smtClean="0">
                <a:latin typeface="Arial" panose="020B0604020202020204" pitchFamily="34" charset="0"/>
                <a:ea typeface="Arial" panose="020B0604020202020204" pitchFamily="34" charset="0"/>
              </a:rPr>
              <a:t>К </a:t>
            </a:r>
            <a:r>
              <a:rPr lang="ru-RU" dirty="0">
                <a:latin typeface="Arial" panose="020B0604020202020204" pitchFamily="34" charset="0"/>
                <a:ea typeface="Arial" panose="020B0604020202020204" pitchFamily="34" charset="0"/>
              </a:rPr>
              <a:t>категории безвозмездных поступлений (поступлений, которые не требуется возвращать и за получение которых не требуется платить) относятся прежде всего так называемые межбюджетные трансферты. Это финансовые средства, которые передаются из одного бюджета в другой: от Российской Федерации — региону, от региона — муниципалитету. Возможна и передача средств от муниципального образования — региону и от региона — Российской Федерации, а также от муниципального района - поселению и от поселения - муниципальному району</a:t>
            </a:r>
            <a:r>
              <a:rPr lang="ru-RU" dirty="0" smtClean="0"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378704"/>
            <a:ext cx="7082836" cy="6020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92000"/>
              </a:lnSpc>
              <a:spcAft>
                <a:spcPts val="200"/>
              </a:spcAft>
            </a:pPr>
            <a:r>
              <a:rPr lang="ru-RU" sz="3600" b="1" i="1" dirty="0">
                <a:solidFill>
                  <a:srgbClr val="3366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Безвозмездные поступления</a:t>
            </a:r>
            <a:endParaRPr lang="ru-RU" sz="36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47864" y="4077072"/>
            <a:ext cx="513197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500"/>
              </a:spcAft>
            </a:pPr>
            <a:r>
              <a:rPr lang="ru-RU" dirty="0">
                <a:latin typeface="Arial" panose="020B0604020202020204" pitchFamily="34" charset="0"/>
                <a:ea typeface="Arial" panose="020B0604020202020204" pitchFamily="34" charset="0"/>
              </a:rPr>
              <a:t>Самую малую часть безвозмездных поступлений в бюджет составляют средства от пожертвований граждан или юридических лиц. Это вполне понятно, ведь граждане и организации и так вносят свой вклад в наполнение бюджета, поскольку они платят налоги.</a:t>
            </a:r>
            <a:endParaRPr lang="ru-RU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62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88640"/>
            <a:ext cx="8784976" cy="64633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6350" cmpd="sng">
                  <a:solidFill>
                    <a:schemeClr val="accent4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chemeClr val="accent4">
                        <a:lumMod val="40000"/>
                        <a:lumOff val="60000"/>
                      </a:schemeClr>
                    </a:gs>
                    <a:gs pos="46000">
                      <a:schemeClr val="accent4">
                        <a:lumMod val="95000"/>
                        <a:lumOff val="5000"/>
                      </a:schemeClr>
                    </a:gs>
                    <a:gs pos="100000">
                      <a:schemeClr val="accent4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effectLst>
                  <a:outerShdw blurRad="50800" dist="38100" dir="2700000" algn="t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</a:rPr>
              <a:t>Виды межбюджетных </a:t>
            </a:r>
            <a:r>
              <a:rPr lang="ru-RU" sz="3600" b="1" spc="50" dirty="0" smtClean="0">
                <a:ln w="6350" cmpd="sng">
                  <a:solidFill>
                    <a:schemeClr val="accent4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chemeClr val="accent4">
                        <a:lumMod val="40000"/>
                        <a:lumOff val="60000"/>
                      </a:schemeClr>
                    </a:gs>
                    <a:gs pos="46000">
                      <a:schemeClr val="accent4">
                        <a:lumMod val="95000"/>
                        <a:lumOff val="5000"/>
                      </a:schemeClr>
                    </a:gs>
                    <a:gs pos="100000">
                      <a:schemeClr val="accent4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effectLst>
                  <a:outerShdw blurRad="50800" dist="38100" dir="2700000" algn="t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</a:rPr>
              <a:t>трансфертов</a:t>
            </a:r>
            <a:endParaRPr lang="ru-RU" sz="3600" b="1" spc="50" dirty="0">
              <a:ln w="6350" cmpd="sng">
                <a:solidFill>
                  <a:schemeClr val="accent4">
                    <a:lumMod val="50000"/>
                  </a:schemeClr>
                </a:solidFill>
              </a:ln>
              <a:gradFill flip="none" rotWithShape="1"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46000">
                    <a:schemeClr val="accent4">
                      <a:lumMod val="95000"/>
                      <a:lumOff val="5000"/>
                    </a:schemeClr>
                  </a:gs>
                  <a:gs pos="100000">
                    <a:schemeClr val="accent4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effectLst>
                <a:outerShdw blurRad="50800" dist="38100" dir="2700000" algn="tl" rotWithShape="0">
                  <a:schemeClr val="tx1">
                    <a:lumMod val="50000"/>
                    <a:lumOff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89487" y="1157573"/>
            <a:ext cx="5086969" cy="115212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30000">
                <a:schemeClr val="accent2">
                  <a:lumMod val="60000"/>
                  <a:lumOff val="40000"/>
                </a:schemeClr>
              </a:gs>
              <a:gs pos="79000">
                <a:schemeClr val="accent6">
                  <a:lumMod val="40000"/>
                  <a:lumOff val="6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Предоставляются на безвозвратной основе на первоочередные расходы без установления конкретных целей использования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59297" y="991862"/>
            <a:ext cx="3017550" cy="115212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30000">
                <a:schemeClr val="accent2">
                  <a:lumMod val="60000"/>
                  <a:lumOff val="40000"/>
                </a:schemeClr>
              </a:gs>
              <a:gs pos="79000">
                <a:schemeClr val="accent6">
                  <a:lumMod val="40000"/>
                  <a:lumOff val="6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5400000" scaled="1"/>
            <a:tileRect/>
          </a:gradFill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3600000"/>
              </a:lightRig>
            </a:scene3d>
            <a:sp3d extrusionH="25400" contourW="8890">
              <a:contourClr>
                <a:schemeClr val="accent1">
                  <a:lumMod val="50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 w="11430">
                  <a:noFill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</a:rPr>
              <a:t>Дотации</a:t>
            </a:r>
            <a:r>
              <a:rPr lang="ru-RU" sz="3200" b="1" dirty="0">
                <a:ln w="11430">
                  <a:noFill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ru-RU" b="1" dirty="0" smtClean="0">
                <a:ln w="11430">
                  <a:noFill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</a:rPr>
              <a:t>(дар, пожертвование)</a:t>
            </a:r>
            <a:endParaRPr lang="ru-RU" b="1" dirty="0">
              <a:ln w="11430">
                <a:noFill/>
              </a:ln>
              <a:solidFill>
                <a:srgbClr val="002060"/>
              </a:solidFill>
              <a:effectLst>
                <a:outerShdw blurRad="50800" dist="38100" dir="2700000" algn="tl" rotWithShape="0">
                  <a:schemeClr val="tx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89487" y="2620856"/>
            <a:ext cx="5086968" cy="115212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30000">
                <a:schemeClr val="accent2">
                  <a:lumMod val="60000"/>
                  <a:lumOff val="40000"/>
                </a:schemeClr>
              </a:gs>
              <a:gs pos="79000">
                <a:schemeClr val="accent6">
                  <a:lumMod val="40000"/>
                  <a:lumOff val="6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Предоставляются на финансирование «переданных» полномочий другим публично-правовым образованиям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59297" y="2455145"/>
            <a:ext cx="3024336" cy="115212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30000">
                <a:schemeClr val="accent2">
                  <a:lumMod val="60000"/>
                  <a:lumOff val="40000"/>
                </a:schemeClr>
              </a:gs>
              <a:gs pos="79000">
                <a:schemeClr val="accent6">
                  <a:lumMod val="40000"/>
                  <a:lumOff val="6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5400000" scaled="1"/>
            <a:tileRect/>
          </a:gradFill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l">
                <a:rot lat="0" lon="0" rev="3600000"/>
              </a:lightRig>
            </a:scene3d>
            <a:sp3d extrusionH="25400" contourW="8890">
              <a:contourClr>
                <a:schemeClr val="accent1">
                  <a:lumMod val="50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 w="11430">
                  <a:noFill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</a:rPr>
              <a:t>Субвенции</a:t>
            </a:r>
          </a:p>
          <a:p>
            <a:pPr algn="ctr"/>
            <a:r>
              <a:rPr lang="ru-RU" b="1" dirty="0" smtClean="0">
                <a:ln w="11430">
                  <a:noFill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</a:rPr>
              <a:t>(«приходить на помощь»)</a:t>
            </a:r>
            <a:endParaRPr lang="ru-RU" b="1" dirty="0">
              <a:ln w="11430">
                <a:noFill/>
              </a:ln>
              <a:solidFill>
                <a:srgbClr val="002060"/>
              </a:solidFill>
              <a:effectLst>
                <a:outerShdw blurRad="50800" dist="38100" dir="2700000" algn="tl" rotWithShape="0">
                  <a:schemeClr val="tx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76125" y="4056429"/>
            <a:ext cx="5100330" cy="115212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30000">
                <a:schemeClr val="accent2">
                  <a:lumMod val="60000"/>
                  <a:lumOff val="40000"/>
                </a:schemeClr>
              </a:gs>
              <a:gs pos="79000">
                <a:schemeClr val="accent6">
                  <a:lumMod val="40000"/>
                  <a:lumOff val="6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Предоставляются на условиях долевого </a:t>
            </a:r>
            <a:r>
              <a:rPr lang="ru-RU" dirty="0" err="1" smtClean="0">
                <a:solidFill>
                  <a:srgbClr val="002060"/>
                </a:solidFill>
              </a:rPr>
              <a:t>софинансирования</a:t>
            </a:r>
            <a:r>
              <a:rPr lang="ru-RU" dirty="0" smtClean="0">
                <a:solidFill>
                  <a:srgbClr val="002060"/>
                </a:solidFill>
              </a:rPr>
              <a:t> расходов других бюджетов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59297" y="3831851"/>
            <a:ext cx="3024336" cy="115212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30000">
                <a:schemeClr val="accent2">
                  <a:lumMod val="60000"/>
                  <a:lumOff val="40000"/>
                </a:schemeClr>
              </a:gs>
              <a:gs pos="79000">
                <a:schemeClr val="accent6">
                  <a:lumMod val="40000"/>
                  <a:lumOff val="6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5400000" scaled="1"/>
            <a:tileRect/>
          </a:gradFill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l">
                <a:rot lat="0" lon="0" rev="3600000"/>
              </a:lightRig>
            </a:scene3d>
            <a:sp3d extrusionH="25400" contourW="8890">
              <a:contourClr>
                <a:schemeClr val="accent1">
                  <a:lumMod val="50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 w="11430">
                  <a:noFill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</a:rPr>
              <a:t>Субсидии</a:t>
            </a:r>
          </a:p>
          <a:p>
            <a:pPr algn="ctr"/>
            <a:r>
              <a:rPr lang="ru-RU" b="1" dirty="0" smtClean="0">
                <a:ln w="11430">
                  <a:noFill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</a:rPr>
              <a:t>(«поддержка»)</a:t>
            </a:r>
            <a:endParaRPr lang="ru-RU" b="1" dirty="0">
              <a:ln w="11430">
                <a:noFill/>
              </a:ln>
              <a:solidFill>
                <a:srgbClr val="002060"/>
              </a:solidFill>
              <a:effectLst>
                <a:outerShdw blurRad="50800" dist="38100" dir="2700000" algn="tl" rotWithShape="0">
                  <a:schemeClr val="tx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97334" y="5548166"/>
            <a:ext cx="5179121" cy="103139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30000">
                <a:schemeClr val="accent2">
                  <a:lumMod val="60000"/>
                  <a:lumOff val="40000"/>
                </a:schemeClr>
              </a:gs>
              <a:gs pos="79000">
                <a:schemeClr val="accent6">
                  <a:lumMod val="40000"/>
                  <a:lumOff val="6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Носят безвозмездный и безвозвратный характер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8713" y="5302417"/>
            <a:ext cx="3024336" cy="115212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30000">
                <a:schemeClr val="accent2">
                  <a:lumMod val="60000"/>
                  <a:lumOff val="40000"/>
                </a:schemeClr>
              </a:gs>
              <a:gs pos="79000">
                <a:schemeClr val="accent6">
                  <a:lumMod val="40000"/>
                  <a:lumOff val="6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5400000" scaled="1"/>
            <a:tileRect/>
          </a:gradFill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l">
                <a:rot lat="0" lon="0" rev="3600000"/>
              </a:lightRig>
            </a:scene3d>
            <a:sp3d extrusionH="25400" contourW="8890">
              <a:contourClr>
                <a:schemeClr val="accent1">
                  <a:lumMod val="50000"/>
                </a:schemeClr>
              </a:contourClr>
            </a:sp3d>
          </a:bodyPr>
          <a:lstStyle/>
          <a:p>
            <a:pPr algn="ctr"/>
            <a:r>
              <a:rPr lang="ru-RU" sz="2400" b="1" dirty="0">
                <a:ln w="11430">
                  <a:noFill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</a:rPr>
              <a:t>Иные межбюджетные трансферты</a:t>
            </a:r>
            <a:endParaRPr lang="ru-RU" sz="2400" b="1" dirty="0">
              <a:ln w="11430">
                <a:noFill/>
              </a:ln>
              <a:solidFill>
                <a:srgbClr val="002060"/>
              </a:solidFill>
              <a:effectLst>
                <a:outerShdw blurRad="50800" dist="38100" dir="2700000" algn="tl" rotWithShape="0">
                  <a:schemeClr val="tx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173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011" y="281745"/>
            <a:ext cx="8354890" cy="103458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chemeClr val="accent4">
                        <a:lumMod val="89000"/>
                      </a:schemeClr>
                    </a:gs>
                    <a:gs pos="23000">
                      <a:schemeClr val="accent4">
                        <a:lumMod val="89000"/>
                      </a:schemeClr>
                    </a:gs>
                    <a:gs pos="69000">
                      <a:schemeClr val="accent4">
                        <a:lumMod val="75000"/>
                      </a:schemeClr>
                    </a:gs>
                    <a:gs pos="97000">
                      <a:schemeClr val="accent4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Кто </a:t>
            </a:r>
            <a:r>
              <a:rPr lang="ru-RU" b="1" dirty="0">
                <a:ln>
                  <a:solidFill>
                    <a:schemeClr val="accent4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chemeClr val="accent4">
                        <a:lumMod val="89000"/>
                      </a:schemeClr>
                    </a:gs>
                    <a:gs pos="23000">
                      <a:schemeClr val="accent4">
                        <a:lumMod val="89000"/>
                      </a:schemeClr>
                    </a:gs>
                    <a:gs pos="69000">
                      <a:schemeClr val="accent4">
                        <a:lumMod val="75000"/>
                      </a:schemeClr>
                    </a:gs>
                    <a:gs pos="97000">
                      <a:schemeClr val="accent4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за какие </a:t>
            </a:r>
            <a:r>
              <a:rPr lang="ru-RU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chemeClr val="accent4">
                        <a:lumMod val="89000"/>
                      </a:schemeClr>
                    </a:gs>
                    <a:gs pos="23000">
                      <a:schemeClr val="accent4">
                        <a:lumMod val="89000"/>
                      </a:schemeClr>
                    </a:gs>
                    <a:gs pos="69000">
                      <a:schemeClr val="accent4">
                        <a:lumMod val="75000"/>
                      </a:schemeClr>
                    </a:gs>
                    <a:gs pos="97000">
                      <a:schemeClr val="accent4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услуги отвечает?</a:t>
            </a:r>
            <a:br>
              <a:rPr lang="ru-RU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chemeClr val="accent4">
                        <a:lumMod val="89000"/>
                      </a:schemeClr>
                    </a:gs>
                    <a:gs pos="23000">
                      <a:schemeClr val="accent4">
                        <a:lumMod val="89000"/>
                      </a:schemeClr>
                    </a:gs>
                    <a:gs pos="69000">
                      <a:schemeClr val="accent4">
                        <a:lumMod val="75000"/>
                      </a:schemeClr>
                    </a:gs>
                    <a:gs pos="97000">
                      <a:schemeClr val="accent4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</a:br>
            <a:r>
              <a:rPr lang="ru-RU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chemeClr val="accent4">
                        <a:lumMod val="89000"/>
                      </a:schemeClr>
                    </a:gs>
                    <a:gs pos="23000">
                      <a:schemeClr val="accent4">
                        <a:lumMod val="89000"/>
                      </a:schemeClr>
                    </a:gs>
                    <a:gs pos="69000">
                      <a:schemeClr val="accent4">
                        <a:lumMod val="75000"/>
                      </a:schemeClr>
                    </a:gs>
                    <a:gs pos="97000">
                      <a:schemeClr val="accent4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Принципы</a:t>
            </a:r>
            <a:r>
              <a:rPr lang="ru-RU" b="1" dirty="0">
                <a:ln>
                  <a:solidFill>
                    <a:schemeClr val="accent4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chemeClr val="accent4">
                        <a:lumMod val="89000"/>
                      </a:schemeClr>
                    </a:gs>
                    <a:gs pos="23000">
                      <a:schemeClr val="accent4">
                        <a:lumMod val="89000"/>
                      </a:schemeClr>
                    </a:gs>
                    <a:gs pos="69000">
                      <a:schemeClr val="accent4">
                        <a:lumMod val="75000"/>
                      </a:schemeClr>
                    </a:gs>
                    <a:gs pos="97000">
                      <a:schemeClr val="accent4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	разграничения	полномочий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6894" y="1440780"/>
            <a:ext cx="87974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500"/>
              </a:spcAft>
            </a:pPr>
            <a:r>
              <a:rPr lang="ru-RU" sz="1600" dirty="0">
                <a:latin typeface="Arial" panose="020B0604020202020204" pitchFamily="34" charset="0"/>
                <a:ea typeface="Arial" panose="020B0604020202020204" pitchFamily="34" charset="0"/>
              </a:rPr>
              <a:t>Современное понимание эффективного распределения полномочий между уровнями власти в государстве отражено в </a:t>
            </a:r>
            <a:r>
              <a:rPr lang="ru-RU" sz="1600" b="1" dirty="0">
                <a:solidFill>
                  <a:srgbClr val="333399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принципе </a:t>
            </a:r>
            <a:r>
              <a:rPr lang="ru-RU" sz="1600" b="1" dirty="0" err="1">
                <a:solidFill>
                  <a:srgbClr val="333399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субсидиарности</a:t>
            </a:r>
            <a:r>
              <a:rPr lang="ru-RU" sz="1600" b="1" dirty="0"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ru-RU" sz="1600" dirty="0">
                <a:latin typeface="Arial" panose="020B0604020202020204" pitchFamily="34" charset="0"/>
                <a:ea typeface="Arial" panose="020B0604020202020204" pitchFamily="34" charset="0"/>
              </a:rPr>
              <a:t>согласно которому публичная услуга должна оказываться наиболее близким к потребителю уровнем власти, который способен ее предоставить.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6895" y="2454102"/>
            <a:ext cx="87974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500"/>
              </a:spcAft>
            </a:pPr>
            <a:r>
              <a:rPr lang="ru-RU" sz="1600" dirty="0" smtClean="0">
                <a:latin typeface="Arial" panose="020B0604020202020204" pitchFamily="34" charset="0"/>
                <a:ea typeface="Arial" panose="020B0604020202020204" pitchFamily="34" charset="0"/>
              </a:rPr>
              <a:t>Решение </a:t>
            </a:r>
            <a:r>
              <a:rPr lang="ru-RU" sz="1600" dirty="0">
                <a:latin typeface="Arial" panose="020B0604020202020204" pitchFamily="34" charset="0"/>
                <a:ea typeface="Arial" panose="020B0604020202020204" pitchFamily="34" charset="0"/>
              </a:rPr>
              <a:t>отдельных </a:t>
            </a:r>
            <a:r>
              <a:rPr lang="ru-RU" sz="1600" dirty="0" smtClean="0">
                <a:latin typeface="Arial" panose="020B0604020202020204" pitchFamily="34" charset="0"/>
                <a:ea typeface="Arial" panose="020B0604020202020204" pitchFamily="34" charset="0"/>
              </a:rPr>
              <a:t>социально-­</a:t>
            </a:r>
            <a:r>
              <a:rPr lang="ru-RU" sz="1600" dirty="0">
                <a:latin typeface="Arial" panose="020B0604020202020204" pitchFamily="34" charset="0"/>
                <a:ea typeface="Arial" panose="020B0604020202020204" pitchFamily="34" charset="0"/>
              </a:rPr>
              <a:t>экономических вопросов закреплено за конкретным уровнем и является его исключительной компетенцией, т.е. эти вопросы решает он, и только он.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85152" y="3221203"/>
            <a:ext cx="84691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  <a:t>Помимо разграничения отдельных полномочий по уровням власти (например, ядерная энергетика — только федеральный уровень, уборка улиц — только муниципальный) существует и разграничение полномочий внутри одной сферы</a:t>
            </a:r>
            <a:r>
              <a:rPr lang="ru-RU" sz="1600" dirty="0" smtClean="0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  <a:t>. </a:t>
            </a:r>
          </a:p>
          <a:p>
            <a:r>
              <a:rPr lang="ru-RU" sz="16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Например, в сфере образования:</a:t>
            </a:r>
            <a:endParaRPr lang="ru-RU" sz="1600" dirty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4873" y="4298421"/>
            <a:ext cx="8532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  <a:t>Так, федеральный центр обеспечивает Федеральный государственный образовательный стандарт и контроль за его соблюдением.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4873" y="4887949"/>
            <a:ext cx="80428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  <a:t>Субъект Российской Федерации отвечает за повышение квалификации учителей и вопросы заработной платы персонала школ. 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84873" y="5444372"/>
            <a:ext cx="82014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  <a:t>Местное </a:t>
            </a:r>
            <a:r>
              <a:rPr lang="ru-RU" sz="1600" dirty="0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  <a:t>самоуправление обязано содержать в порядке школьные здания и оборудование, обеспечивать предоставление всех коммунальных услуг, благоустройство территорий школ, дорожную безопасность на подходах к школе и решать другие вопросы хозяйственного характера.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55763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500"/>
              </a:spcAft>
            </a:pPr>
            <a:r>
              <a:rPr lang="ru-RU" sz="2400" b="1" dirty="0">
                <a:solidFill>
                  <a:srgbClr val="3366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Какие публичные услуги оплачиваются за счет средств бюджета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1774" y="1185040"/>
            <a:ext cx="82089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  <a:t>Существует множество публичных услуг, которые мы получаем бесплатно, при этом даже не обращаясь за их получением и не задумываясь над механизмами, которые обеспечивают их предоставление. Это услуги в самых разных сферах — оборона, охрана памятников культуры, уборка и освещение улиц и др.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514662"/>
            <a:ext cx="8177158" cy="2126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500"/>
              </a:spcAft>
            </a:pPr>
            <a:r>
              <a:rPr lang="ru-RU" sz="1600" dirty="0">
                <a:latin typeface="Arial" panose="020B0604020202020204" pitchFamily="34" charset="0"/>
                <a:ea typeface="Arial" panose="020B0604020202020204" pitchFamily="34" charset="0"/>
              </a:rPr>
              <a:t>Вместе с этим есть целый ряд услуг, для получения которых гражданам необходимо предпринять какие-то действия, например:</a:t>
            </a:r>
          </a:p>
          <a:p>
            <a:pPr marL="342900" lvl="0" indent="-342900">
              <a:spcAft>
                <a:spcPts val="0"/>
              </a:spcAft>
              <a:buClr>
                <a:schemeClr val="accent1"/>
              </a:buClr>
              <a:buSzPts val="1200"/>
              <a:buFont typeface="Wingdings" panose="05000000000000000000" pitchFamily="2" charset="2"/>
              <a:buChar char="q"/>
              <a:tabLst>
                <a:tab pos="436245" algn="l"/>
              </a:tabLst>
            </a:pP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транспортное обслуживание (поездки на муниципальном транспорте);</a:t>
            </a:r>
          </a:p>
          <a:p>
            <a:pPr marL="342900" lvl="0" indent="-342900" algn="just">
              <a:spcAft>
                <a:spcPts val="0"/>
              </a:spcAft>
              <a:buClr>
                <a:schemeClr val="accent1"/>
              </a:buClr>
              <a:buSzPts val="1200"/>
              <a:buFont typeface="Wingdings" panose="05000000000000000000" pitchFamily="2" charset="2"/>
              <a:buChar char="q"/>
              <a:tabLst>
                <a:tab pos="436245" algn="l"/>
              </a:tabLst>
            </a:pP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здравоохранение (предоставление бесплатной медицинской помощи в государственных учреждениях здравоохранения);</a:t>
            </a:r>
          </a:p>
          <a:p>
            <a:pPr marL="342900" lvl="0" indent="-342900" algn="just">
              <a:spcAft>
                <a:spcPts val="0"/>
              </a:spcAft>
              <a:buClr>
                <a:schemeClr val="accent1"/>
              </a:buClr>
              <a:buSzPts val="1200"/>
              <a:buFont typeface="Wingdings" panose="05000000000000000000" pitchFamily="2" charset="2"/>
              <a:buChar char="q"/>
              <a:tabLst>
                <a:tab pos="436245" algn="l"/>
              </a:tabLst>
            </a:pP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образование (например, обучение в школе</a:t>
            </a:r>
            <a:r>
              <a:rPr lang="ru-RU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);</a:t>
            </a:r>
          </a:p>
          <a:p>
            <a:pPr marL="342900" lvl="0" indent="-342900" algn="just">
              <a:spcAft>
                <a:spcPts val="0"/>
              </a:spcAft>
              <a:buClr>
                <a:schemeClr val="accent1"/>
              </a:buClr>
              <a:buSzPts val="1200"/>
              <a:buFont typeface="Wingdings" panose="05000000000000000000" pitchFamily="2" charset="2"/>
              <a:buChar char="q"/>
              <a:tabLst>
                <a:tab pos="436245" algn="l"/>
              </a:tabLst>
            </a:pPr>
            <a:r>
              <a:rPr lang="ru-RU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культура 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(бесплатное пользование библиотечными услугами, бесплатное посещение домов культуры) и др.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4936790"/>
            <a:ext cx="82809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600"/>
              </a:spcAft>
            </a:pPr>
            <a:r>
              <a:rPr lang="ru-RU" sz="1600" dirty="0">
                <a:latin typeface="Arial" panose="020B0604020202020204" pitchFamily="34" charset="0"/>
                <a:ea typeface="Arial" panose="020B0604020202020204" pitchFamily="34" charset="0"/>
              </a:rPr>
              <a:t>У государства и органов местного самоуправления много </a:t>
            </a:r>
            <a:r>
              <a:rPr lang="ru-RU" sz="1600" dirty="0" smtClean="0">
                <a:latin typeface="Arial" panose="020B0604020202020204" pitchFamily="34" charset="0"/>
                <a:ea typeface="Arial" panose="020B0604020202020204" pitchFamily="34" charset="0"/>
              </a:rPr>
              <a:t>функций</a:t>
            </a:r>
            <a:endParaRPr lang="ru-RU" sz="16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9023" y="5537426"/>
            <a:ext cx="81051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600"/>
              </a:spcAft>
            </a:pPr>
            <a:r>
              <a:rPr lang="ru-RU" sz="1600" dirty="0">
                <a:latin typeface="Arial" panose="020B0604020202020204" pitchFamily="34" charset="0"/>
                <a:ea typeface="Arial" panose="020B0604020202020204" pitchFamily="34" charset="0"/>
              </a:rPr>
              <a:t>Для того чтобы органы власти разных уровней и граждане знали, на что расходуются бюджетные средства, принята </a:t>
            </a:r>
            <a:r>
              <a:rPr lang="ru-RU" sz="1600" b="1" dirty="0">
                <a:solidFill>
                  <a:srgbClr val="333399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классификация расходов бюджетов </a:t>
            </a:r>
            <a:r>
              <a:rPr lang="ru-RU" sz="1600" dirty="0">
                <a:latin typeface="Arial" panose="020B0604020202020204" pitchFamily="34" charset="0"/>
                <a:ea typeface="Arial" panose="020B0604020202020204" pitchFamily="34" charset="0"/>
              </a:rPr>
              <a:t>по разделам и подразделам</a:t>
            </a:r>
            <a:r>
              <a:rPr lang="ru-RU" sz="1600" b="1" dirty="0">
                <a:solidFill>
                  <a:srgbClr val="333399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ru-RU" sz="1600" dirty="0">
                <a:solidFill>
                  <a:srgbClr val="333399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в которые сгруппированы эти функции</a:t>
            </a:r>
            <a:r>
              <a:rPr lang="ru-RU" sz="1600" b="1" dirty="0">
                <a:solidFill>
                  <a:srgbClr val="333399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ru-RU" sz="16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46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572661"/>
            <a:ext cx="6952257" cy="905638"/>
          </a:xfr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chemeClr val="accent4">
                        <a:lumMod val="67000"/>
                      </a:schemeClr>
                    </a:gs>
                    <a:gs pos="48000">
                      <a:schemeClr val="accent4">
                        <a:lumMod val="97000"/>
                        <a:lumOff val="3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</a:rPr>
              <a:t>Как </a:t>
            </a:r>
            <a:r>
              <a:rPr lang="ru-RU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chemeClr val="accent4">
                        <a:lumMod val="67000"/>
                      </a:schemeClr>
                    </a:gs>
                    <a:gs pos="48000">
                      <a:schemeClr val="accent4">
                        <a:lumMod val="97000"/>
                        <a:lumOff val="3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</a:rPr>
              <a:t>детализируются расходы?</a:t>
            </a:r>
            <a:endParaRPr lang="ru-RU" dirty="0">
              <a:ln>
                <a:solidFill>
                  <a:schemeClr val="accent4">
                    <a:lumMod val="50000"/>
                  </a:schemeClr>
                </a:solidFill>
              </a:ln>
              <a:gradFill flip="none" rotWithShape="1">
                <a:gsLst>
                  <a:gs pos="0">
                    <a:schemeClr val="accent4">
                      <a:lumMod val="67000"/>
                    </a:schemeClr>
                  </a:gs>
                  <a:gs pos="48000">
                    <a:schemeClr val="accent4">
                      <a:lumMod val="97000"/>
                      <a:lumOff val="3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</a:endParaRPr>
          </a:p>
        </p:txBody>
      </p:sp>
      <p:sp>
        <p:nvSpPr>
          <p:cNvPr id="14" name="Блок-схема: документ 13"/>
          <p:cNvSpPr/>
          <p:nvPr/>
        </p:nvSpPr>
        <p:spPr>
          <a:xfrm>
            <a:off x="503420" y="1765377"/>
            <a:ext cx="4392488" cy="1440544"/>
          </a:xfrm>
          <a:prstGeom prst="flowChartDocumen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68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16200000" scaled="1"/>
            <a:tileRect/>
          </a:gradFill>
          <a:ln cmpd="thickThin"/>
          <a:effectLst>
            <a:glow rad="63500">
              <a:schemeClr val="accent4">
                <a:lumMod val="50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extrusionH="76200" contourW="12700">
            <a:bevelT w="260350"/>
            <a:bevelB/>
            <a:extrusionClr>
              <a:schemeClr val="accent4">
                <a:lumMod val="50000"/>
              </a:schemeClr>
            </a:extrusionClr>
            <a:contourClr>
              <a:schemeClr val="accent4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В Решении о муниципальном бюджете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6164551" y="2627413"/>
            <a:ext cx="2554675" cy="1590797"/>
            <a:chOff x="5901673" y="1295857"/>
            <a:chExt cx="2554675" cy="1590797"/>
          </a:xfrm>
        </p:grpSpPr>
        <p:sp>
          <p:nvSpPr>
            <p:cNvPr id="15" name="Выноска со стрелкой вниз 14"/>
            <p:cNvSpPr/>
            <p:nvPr/>
          </p:nvSpPr>
          <p:spPr>
            <a:xfrm>
              <a:off x="5901673" y="1295857"/>
              <a:ext cx="2554675" cy="862044"/>
            </a:xfrm>
            <a:prstGeom prst="downArrowCallout">
              <a:avLst/>
            </a:prstGeom>
            <a:gradFill flip="none" rotWithShape="1">
              <a:gsLst>
                <a:gs pos="0">
                  <a:schemeClr val="accent4">
                    <a:lumMod val="50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solidFill>
                <a:schemeClr val="accent1">
                  <a:shade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</a:rPr>
                <a:t>Программные  </a:t>
              </a:r>
              <a:r>
                <a:rPr lang="ru-RU" dirty="0" smtClean="0">
                  <a:solidFill>
                    <a:schemeClr val="tx1"/>
                  </a:solidFill>
                </a:rPr>
                <a:t>расходы</a:t>
              </a:r>
              <a:endParaRPr lang="ru-RU" dirty="0"/>
            </a:p>
          </p:txBody>
        </p:sp>
        <p:sp>
          <p:nvSpPr>
            <p:cNvPr id="16" name="Блок-схема: альтернативный процесс 15"/>
            <p:cNvSpPr/>
            <p:nvPr/>
          </p:nvSpPr>
          <p:spPr>
            <a:xfrm>
              <a:off x="5901673" y="2161444"/>
              <a:ext cx="2554675" cy="725210"/>
            </a:xfrm>
            <a:prstGeom prst="flowChartAlternateProcess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 smtClean="0">
                  <a:solidFill>
                    <a:schemeClr val="tx1"/>
                  </a:solidFill>
                </a:rPr>
                <a:t>По муниципальным</a:t>
              </a:r>
              <a:endParaRPr lang="ru-RU" dirty="0">
                <a:solidFill>
                  <a:schemeClr val="tx1"/>
                </a:solidFill>
              </a:endParaRPr>
            </a:p>
            <a:p>
              <a:pPr marL="342900" indent="-34290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 smtClean="0">
                  <a:solidFill>
                    <a:schemeClr val="tx1"/>
                  </a:solidFill>
                </a:rPr>
                <a:t>Программам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323528" y="4417732"/>
            <a:ext cx="2538029" cy="1640037"/>
            <a:chOff x="584903" y="4660147"/>
            <a:chExt cx="2538029" cy="1640037"/>
          </a:xfrm>
        </p:grpSpPr>
        <p:sp>
          <p:nvSpPr>
            <p:cNvPr id="17" name="Выноска со стрелкой вниз 16"/>
            <p:cNvSpPr/>
            <p:nvPr/>
          </p:nvSpPr>
          <p:spPr>
            <a:xfrm>
              <a:off x="584903" y="4660147"/>
              <a:ext cx="2538029" cy="862044"/>
            </a:xfrm>
            <a:prstGeom prst="downArrowCallout">
              <a:avLst/>
            </a:prstGeom>
            <a:gradFill flip="none" rotWithShape="1">
              <a:gsLst>
                <a:gs pos="0">
                  <a:schemeClr val="accent4">
                    <a:lumMod val="50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solidFill>
                <a:schemeClr val="accent1">
                  <a:shade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</a:rPr>
                <a:t>Функциональная </a:t>
              </a:r>
              <a:r>
                <a:rPr lang="ru-RU" dirty="0" smtClean="0">
                  <a:solidFill>
                    <a:schemeClr val="tx1"/>
                  </a:solidFill>
                </a:rPr>
                <a:t>структура</a:t>
              </a:r>
              <a:endParaRPr lang="ru-RU" dirty="0"/>
            </a:p>
          </p:txBody>
        </p:sp>
        <p:sp>
          <p:nvSpPr>
            <p:cNvPr id="19" name="Блок-схема: альтернативный процесс 18"/>
            <p:cNvSpPr/>
            <p:nvPr/>
          </p:nvSpPr>
          <p:spPr>
            <a:xfrm>
              <a:off x="584903" y="5511638"/>
              <a:ext cx="2538029" cy="788546"/>
            </a:xfrm>
            <a:prstGeom prst="flowChartAlternateProcess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</a:rPr>
                <a:t>По </a:t>
              </a:r>
              <a:r>
                <a:rPr lang="ru-RU" dirty="0" smtClean="0">
                  <a:solidFill>
                    <a:schemeClr val="tx1"/>
                  </a:solidFill>
                </a:rPr>
                <a:t>направлению средств</a:t>
              </a:r>
              <a:endParaRPr lang="ru-RU" dirty="0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3208437" y="3518232"/>
            <a:ext cx="2592288" cy="1719519"/>
            <a:chOff x="4308478" y="3717032"/>
            <a:chExt cx="2592288" cy="1719519"/>
          </a:xfrm>
        </p:grpSpPr>
        <p:sp>
          <p:nvSpPr>
            <p:cNvPr id="18" name="Выноска со стрелкой вниз 17"/>
            <p:cNvSpPr/>
            <p:nvPr/>
          </p:nvSpPr>
          <p:spPr>
            <a:xfrm>
              <a:off x="4308478" y="3717032"/>
              <a:ext cx="2592288" cy="862044"/>
            </a:xfrm>
            <a:prstGeom prst="downArrowCallout">
              <a:avLst/>
            </a:prstGeom>
            <a:gradFill flip="none" rotWithShape="1">
              <a:gsLst>
                <a:gs pos="0">
                  <a:schemeClr val="accent4">
                    <a:lumMod val="50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</a:rPr>
                <a:t>Ведомственная </a:t>
              </a:r>
              <a:r>
                <a:rPr lang="ru-RU" dirty="0" smtClean="0">
                  <a:solidFill>
                    <a:schemeClr val="tx1"/>
                  </a:solidFill>
                </a:rPr>
                <a:t>структура</a:t>
              </a:r>
              <a:endParaRPr lang="ru-RU" dirty="0"/>
            </a:p>
          </p:txBody>
        </p:sp>
        <p:sp>
          <p:nvSpPr>
            <p:cNvPr id="20" name="Блок-схема: альтернативный процесс 19"/>
            <p:cNvSpPr/>
            <p:nvPr/>
          </p:nvSpPr>
          <p:spPr>
            <a:xfrm>
              <a:off x="4308478" y="4579076"/>
              <a:ext cx="2592288" cy="857475"/>
            </a:xfrm>
            <a:prstGeom prst="flowChartAlternateProcess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</a:rPr>
                <a:t>По </a:t>
              </a:r>
              <a:r>
                <a:rPr lang="ru-RU" dirty="0" smtClean="0">
                  <a:solidFill>
                    <a:schemeClr val="tx1"/>
                  </a:solidFill>
                </a:rPr>
                <a:t>главному </a:t>
              </a:r>
              <a:r>
                <a:rPr lang="ru-RU" dirty="0">
                  <a:solidFill>
                    <a:schemeClr val="tx1"/>
                  </a:solidFill>
                </a:rPr>
                <a:t>распорядителю бюджетных </a:t>
              </a:r>
              <a:r>
                <a:rPr lang="ru-RU" dirty="0" smtClean="0">
                  <a:solidFill>
                    <a:schemeClr val="tx1"/>
                  </a:solidFill>
                </a:rPr>
                <a:t>средств</a:t>
              </a:r>
              <a:endParaRPr lang="ru-RU" dirty="0"/>
            </a:p>
          </p:txBody>
        </p:sp>
      </p:grpSp>
      <p:pic>
        <p:nvPicPr>
          <p:cNvPr id="28" name="Рисунок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4518">
            <a:off x="6022280" y="4871256"/>
            <a:ext cx="2839217" cy="160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72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8236" y="1412776"/>
            <a:ext cx="6034429" cy="4752528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chemeClr val="accent4">
                        <a:lumMod val="40000"/>
                        <a:lumOff val="60000"/>
                      </a:schemeClr>
                    </a:gs>
                    <a:gs pos="46000">
                      <a:schemeClr val="accent4">
                        <a:lumMod val="95000"/>
                        <a:lumOff val="5000"/>
                      </a:schemeClr>
                    </a:gs>
                    <a:gs pos="100000">
                      <a:schemeClr val="accent4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rPr>
              <a:t>Рассмотрим бюджет муниципального образования «Юкковское сельское поселение на 2022 год и плановый период 2023 и 2024 годов</a:t>
            </a:r>
            <a:br>
              <a:rPr lang="ru-RU" sz="40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chemeClr val="accent4">
                        <a:lumMod val="40000"/>
                        <a:lumOff val="60000"/>
                      </a:schemeClr>
                    </a:gs>
                    <a:gs pos="46000">
                      <a:schemeClr val="accent4">
                        <a:lumMod val="95000"/>
                        <a:lumOff val="5000"/>
                      </a:schemeClr>
                    </a:gs>
                    <a:gs pos="100000">
                      <a:schemeClr val="accent4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rPr>
            </a:br>
            <a:r>
              <a:rPr lang="ru-RU" sz="24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chemeClr val="accent4">
                        <a:lumMod val="40000"/>
                        <a:lumOff val="60000"/>
                      </a:schemeClr>
                    </a:gs>
                    <a:gs pos="46000">
                      <a:schemeClr val="accent4">
                        <a:lumMod val="95000"/>
                        <a:lumOff val="5000"/>
                      </a:schemeClr>
                    </a:gs>
                    <a:gs pos="100000">
                      <a:schemeClr val="accent4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rPr>
              <a:t>(в редакции от 15.04.2022)</a:t>
            </a:r>
            <a:endParaRPr lang="ru-RU" sz="2400" dirty="0">
              <a:ln>
                <a:solidFill>
                  <a:schemeClr val="accent4">
                    <a:lumMod val="50000"/>
                  </a:schemeClr>
                </a:solidFill>
              </a:ln>
              <a:gradFill flip="none" rotWithShape="1"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46000">
                    <a:schemeClr val="accent4">
                      <a:lumMod val="95000"/>
                      <a:lumOff val="5000"/>
                    </a:schemeClr>
                  </a:gs>
                  <a:gs pos="100000">
                    <a:schemeClr val="accent4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</a:endParaRPr>
          </a:p>
        </p:txBody>
      </p:sp>
      <p:pic>
        <p:nvPicPr>
          <p:cNvPr id="3" name="Picture 2" descr="\\Ykki-db-01\Box\_ДЛЯ АННЫ\От Маши\Герб.t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64000"/>
                    </a14:imgEffect>
                  </a14:imgLayer>
                </a14:imgProps>
              </a:ext>
            </a:extLst>
          </a:blip>
          <a:srcRect b="8333"/>
          <a:stretch/>
        </p:blipFill>
        <p:spPr bwMode="auto">
          <a:xfrm>
            <a:off x="519553" y="1052736"/>
            <a:ext cx="1310387" cy="15841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754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7772400" cy="64807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Что такое Бюджет для граждан?</a:t>
            </a:r>
            <a:endParaRPr lang="ru-RU" sz="3600" b="1" dirty="0">
              <a:ln w="10541" cmpd="sng">
                <a:solidFill>
                  <a:schemeClr val="tx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611560" y="1556792"/>
            <a:ext cx="7848872" cy="4824536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ru-RU" sz="3200" u="sng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Бюджет для граждан </a:t>
            </a:r>
            <a:r>
              <a:rPr lang="ru-RU" sz="3200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- </a:t>
            </a:r>
            <a:r>
              <a:rPr lang="ru-RU" sz="3200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это упрощенная версия бюджетного документа, которая использует неформальный язык и доступные форматы, чтобы облегчить для граждан понимание бюджета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. </a:t>
            </a:r>
            <a:endParaRPr lang="ru-RU" sz="3200" dirty="0" smtClean="0">
              <a:ln w="10160">
                <a:solidFill>
                  <a:schemeClr val="tx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0" indent="0" algn="l">
              <a:buNone/>
            </a:pP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Он 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содержит информационно-аналитический материал, доступный для широкого круга неподготовленных пользователей.</a:t>
            </a:r>
            <a:endParaRPr lang="ru-RU" sz="3200" dirty="0">
              <a:ln w="10160">
                <a:solidFill>
                  <a:schemeClr val="tx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623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578" y="404664"/>
            <a:ext cx="7922841" cy="108012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chemeClr val="accent4">
                        <a:lumMod val="67000"/>
                      </a:schemeClr>
                    </a:gs>
                    <a:gs pos="48000">
                      <a:schemeClr val="accent4">
                        <a:lumMod val="97000"/>
                        <a:lumOff val="3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atin typeface="Arial" panose="020B0604020202020204" pitchFamily="34" charset="0"/>
                <a:cs typeface="Arial" panose="020B0604020202020204" pitchFamily="34" charset="0"/>
              </a:rPr>
              <a:t>Прогноз социально-экономического развития на 2022-2024 годы</a:t>
            </a:r>
            <a:endParaRPr lang="ru-RU" sz="3200" dirty="0">
              <a:ln>
                <a:solidFill>
                  <a:schemeClr val="accent4">
                    <a:lumMod val="50000"/>
                  </a:schemeClr>
                </a:solidFill>
              </a:ln>
              <a:gradFill flip="none" rotWithShape="1">
                <a:gsLst>
                  <a:gs pos="0">
                    <a:schemeClr val="accent4">
                      <a:lumMod val="67000"/>
                    </a:schemeClr>
                  </a:gs>
                  <a:gs pos="48000">
                    <a:schemeClr val="accent4">
                      <a:lumMod val="97000"/>
                      <a:lumOff val="3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778640"/>
              </p:ext>
            </p:extLst>
          </p:nvPr>
        </p:nvGraphicFramePr>
        <p:xfrm>
          <a:off x="251519" y="1653457"/>
          <a:ext cx="8640961" cy="5015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4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16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70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19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70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19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68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9575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701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Среднесписочная численность работников (по крупным и средним организациям)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569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570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570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570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570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09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Уровень зарегистрированной безработицы (на конец года)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1,94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0,32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0,05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0,05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0,05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701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Среднемесячная номинальная начисленная заработная плата на 1 работника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рублей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44623,00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49652,00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51638,08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53703,6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55851,75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0367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Объем отгруженных товаров собственного производства, выполненных работ и услуг собственными силами - </a:t>
                      </a:r>
                      <a:r>
                        <a:rPr lang="ru-RU" sz="11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Раздел E</a:t>
                      </a:r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: Производство и распределение электроэнергии, газа и воды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тыс.рублей      в ценах </a:t>
                      </a:r>
                      <a:r>
                        <a:rPr lang="ru-RU" sz="1100" b="0" i="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соответству-ющих</a:t>
                      </a:r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 лет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527196,0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537739,9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556023,1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572,147,7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588167,9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923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  % к пред.году в действующих ценах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105,2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102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103,4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102,9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102,8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309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Численность постоянного населения  (на конец года) - всего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3454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3750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3910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4114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4336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70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%   к </a:t>
                      </a:r>
                      <a:r>
                        <a:rPr lang="ru-RU" sz="1100" b="0" i="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предыду-щему</a:t>
                      </a:r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году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106,5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108,6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104,3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105,2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105,4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1" y="188640"/>
            <a:ext cx="8064895" cy="1556792"/>
          </a:xfr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rgbClr val="002060"/>
                </a:solidFill>
              </a:rPr>
              <a:t>Основные характеристики бюджета </a:t>
            </a:r>
            <a:br>
              <a:rPr lang="ru-RU" sz="3200" b="1" i="1" dirty="0" smtClean="0">
                <a:solidFill>
                  <a:srgbClr val="002060"/>
                </a:solidFill>
              </a:rPr>
            </a:br>
            <a:r>
              <a:rPr lang="ru-RU" sz="3200" b="1" i="1" dirty="0" smtClean="0">
                <a:solidFill>
                  <a:srgbClr val="002060"/>
                </a:solidFill>
              </a:rPr>
              <a:t>на 2022 год и плановый период 2023,2024 годов </a:t>
            </a:r>
            <a:r>
              <a:rPr lang="ru-RU" sz="2400" b="1" i="1" dirty="0" smtClean="0">
                <a:solidFill>
                  <a:srgbClr val="002060"/>
                </a:solidFill>
              </a:rPr>
              <a:t>(тыс.рублей)</a:t>
            </a:r>
          </a:p>
        </p:txBody>
      </p:sp>
      <p:graphicFrame>
        <p:nvGraphicFramePr>
          <p:cNvPr id="6" name="Group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051821"/>
              </p:ext>
            </p:extLst>
          </p:nvPr>
        </p:nvGraphicFramePr>
        <p:xfrm>
          <a:off x="539552" y="1988840"/>
          <a:ext cx="8064895" cy="4608512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3177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57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57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57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885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Наименование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Verdana" pitchFamily="34" charset="0"/>
                        <a:cs typeface="Browallia New" pitchFamily="34" charset="-34"/>
                      </a:endParaRPr>
                    </a:p>
                  </a:txBody>
                  <a:tcPr marT="45723" marB="4572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ea typeface="+mn-ea"/>
                          <a:cs typeface="Browallia New" pitchFamily="34" charset="-34"/>
                        </a:rPr>
                        <a:t>2022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ea typeface="+mn-ea"/>
                          <a:cs typeface="Browallia New" pitchFamily="34" charset="-34"/>
                        </a:rPr>
                        <a:t>прогноз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Verdana" pitchFamily="34" charset="0"/>
                        <a:ea typeface="+mn-ea"/>
                        <a:cs typeface="Browallia New" pitchFamily="34" charset="-34"/>
                      </a:endParaRPr>
                    </a:p>
                  </a:txBody>
                  <a:tcPr marT="45723" marB="4572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cs typeface="Browallia New" pitchFamily="34" charset="-34"/>
                        </a:rPr>
                        <a:t>2023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cs typeface="Browallia New" pitchFamily="34" charset="-34"/>
                        </a:rPr>
                        <a:t>прогноз</a:t>
                      </a:r>
                    </a:p>
                  </a:txBody>
                  <a:tcPr marT="45723" marB="4572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cs typeface="Browallia New" pitchFamily="34" charset="-34"/>
                        </a:rPr>
                        <a:t>2024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cs typeface="Browallia New" pitchFamily="34" charset="-34"/>
                        </a:rPr>
                        <a:t>прогноз</a:t>
                      </a:r>
                    </a:p>
                  </a:txBody>
                  <a:tcPr marT="45723" marB="45723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06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Доходы, всего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Verdana" pitchFamily="34" charset="0"/>
                        <a:cs typeface="Browallia New" pitchFamily="34" charset="-34"/>
                      </a:endParaRPr>
                    </a:p>
                  </a:txBody>
                  <a:tcPr marT="45723" marB="4572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effectLst/>
                        </a:rPr>
                        <a:t>117 206,9</a:t>
                      </a:r>
                      <a:endParaRPr lang="ru-RU" sz="2400" b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T="45723" marB="4572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effectLst/>
                        </a:rPr>
                        <a:t>70 752,7</a:t>
                      </a:r>
                      <a:endParaRPr lang="ru-RU" sz="2400" b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T="45723" marB="4572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effectLst/>
                        </a:rPr>
                        <a:t>70 662,6</a:t>
                      </a:r>
                      <a:endParaRPr lang="ru-RU" sz="2400" b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T="45723" marB="45723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82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Расходы, всего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Verdana" pitchFamily="34" charset="0"/>
                        <a:cs typeface="Browallia New" pitchFamily="34" charset="-34"/>
                      </a:endParaRPr>
                    </a:p>
                  </a:txBody>
                  <a:tcPr marT="45723" marB="4572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132 528,2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23" marB="4572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70 885,3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23" marB="4572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70 812,6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23" marB="45723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89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Дефицит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Verdana" pitchFamily="34" charset="0"/>
                        <a:cs typeface="Browallia New" pitchFamily="34" charset="-34"/>
                      </a:endParaRPr>
                    </a:p>
                  </a:txBody>
                  <a:tcPr marT="45723" marB="4572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15 321,3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23" marB="4572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1 397,6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23" marB="4572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2 691,0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23" marB="45723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2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Муниципальный долг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Verdana" pitchFamily="34" charset="0"/>
                        <a:cs typeface="Browallia New" pitchFamily="34" charset="-34"/>
                      </a:endParaRPr>
                    </a:p>
                  </a:txBody>
                  <a:tcPr marT="45723" marB="4572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23" marB="4572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23" marB="4572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23" marB="45723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504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1859" y="225444"/>
            <a:ext cx="7434572" cy="1156990"/>
          </a:xfr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chemeClr val="accent6">
                        <a:lumMod val="50000"/>
                      </a:schemeClr>
                    </a:gs>
                    <a:gs pos="48000">
                      <a:schemeClr val="accent6">
                        <a:lumMod val="60000"/>
                        <a:lumOff val="40000"/>
                      </a:schemeClr>
                    </a:gs>
                    <a:gs pos="100000">
                      <a:schemeClr val="accent4">
                        <a:lumMod val="20000"/>
                        <a:lumOff val="80000"/>
                      </a:schemeClr>
                    </a:gs>
                  </a:gsLst>
                  <a:lin ang="16200000" scaled="1"/>
                  <a:tileRect/>
                </a:gradFill>
              </a:rPr>
              <a:t>Доходы бюджета </a:t>
            </a:r>
            <a:r>
              <a:rPr lang="ru-RU" sz="3600" dirty="0" smtClean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chemeClr val="accent6">
                        <a:lumMod val="50000"/>
                      </a:schemeClr>
                    </a:gs>
                    <a:gs pos="48000">
                      <a:schemeClr val="accent6">
                        <a:lumMod val="60000"/>
                        <a:lumOff val="40000"/>
                      </a:schemeClr>
                    </a:gs>
                    <a:gs pos="100000">
                      <a:schemeClr val="accent4">
                        <a:lumMod val="20000"/>
                        <a:lumOff val="80000"/>
                      </a:schemeClr>
                    </a:gs>
                  </a:gsLst>
                  <a:lin ang="16200000" scaled="1"/>
                  <a:tileRect/>
                </a:gradFill>
              </a:rPr>
              <a:t/>
            </a:r>
            <a:br>
              <a:rPr lang="ru-RU" sz="3600" dirty="0" smtClean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chemeClr val="accent6">
                        <a:lumMod val="50000"/>
                      </a:schemeClr>
                    </a:gs>
                    <a:gs pos="48000">
                      <a:schemeClr val="accent6">
                        <a:lumMod val="60000"/>
                        <a:lumOff val="40000"/>
                      </a:schemeClr>
                    </a:gs>
                    <a:gs pos="100000">
                      <a:schemeClr val="accent4">
                        <a:lumMod val="20000"/>
                        <a:lumOff val="80000"/>
                      </a:schemeClr>
                    </a:gs>
                  </a:gsLst>
                  <a:lin ang="16200000" scaled="1"/>
                  <a:tileRect/>
                </a:gradFill>
              </a:rPr>
            </a:br>
            <a:r>
              <a:rPr lang="ru-RU" sz="3600" dirty="0" smtClean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chemeClr val="accent6">
                        <a:lumMod val="50000"/>
                      </a:schemeClr>
                    </a:gs>
                    <a:gs pos="48000">
                      <a:schemeClr val="accent6">
                        <a:lumMod val="60000"/>
                        <a:lumOff val="40000"/>
                      </a:schemeClr>
                    </a:gs>
                    <a:gs pos="100000">
                      <a:schemeClr val="accent4">
                        <a:lumMod val="20000"/>
                        <a:lumOff val="80000"/>
                      </a:schemeClr>
                    </a:gs>
                  </a:gsLst>
                  <a:lin ang="16200000" scaled="1"/>
                  <a:tileRect/>
                </a:gradFill>
              </a:rPr>
              <a:t>МО </a:t>
            </a:r>
            <a:r>
              <a:rPr lang="ru-RU" sz="3600" dirty="0" smtClean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chemeClr val="accent6">
                        <a:lumMod val="50000"/>
                      </a:schemeClr>
                    </a:gs>
                    <a:gs pos="48000">
                      <a:schemeClr val="accent6">
                        <a:lumMod val="60000"/>
                        <a:lumOff val="40000"/>
                      </a:schemeClr>
                    </a:gs>
                    <a:gs pos="100000">
                      <a:schemeClr val="accent4">
                        <a:lumMod val="20000"/>
                        <a:lumOff val="80000"/>
                      </a:schemeClr>
                    </a:gs>
                  </a:gsLst>
                  <a:lin ang="16200000" scaled="1"/>
                  <a:tileRect/>
                </a:gradFill>
              </a:rPr>
              <a:t>Юкковское </a:t>
            </a:r>
            <a:r>
              <a:rPr lang="ru-RU" sz="3600" dirty="0" smtClean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chemeClr val="accent6">
                        <a:lumMod val="50000"/>
                      </a:schemeClr>
                    </a:gs>
                    <a:gs pos="48000">
                      <a:schemeClr val="accent6">
                        <a:lumMod val="60000"/>
                        <a:lumOff val="40000"/>
                      </a:schemeClr>
                    </a:gs>
                    <a:gs pos="100000">
                      <a:schemeClr val="accent4">
                        <a:lumMod val="20000"/>
                        <a:lumOff val="80000"/>
                      </a:schemeClr>
                    </a:gs>
                  </a:gsLst>
                  <a:lin ang="16200000" scaled="1"/>
                  <a:tileRect/>
                </a:gradFill>
              </a:rPr>
              <a:t>сельское поселение</a:t>
            </a:r>
            <a:endParaRPr lang="ru-RU" sz="3600" dirty="0">
              <a:ln>
                <a:solidFill>
                  <a:schemeClr val="tx1"/>
                </a:solidFill>
              </a:ln>
              <a:gradFill flip="none" rotWithShape="1">
                <a:gsLst>
                  <a:gs pos="0">
                    <a:schemeClr val="accent6">
                      <a:lumMod val="50000"/>
                    </a:schemeClr>
                  </a:gs>
                  <a:gs pos="4800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accent4">
                      <a:lumMod val="20000"/>
                      <a:lumOff val="80000"/>
                    </a:schemeClr>
                  </a:gs>
                </a:gsLst>
                <a:lin ang="16200000" scaled="1"/>
                <a:tileRect/>
              </a:gradFill>
            </a:endParaRPr>
          </a:p>
        </p:txBody>
      </p:sp>
      <p:graphicFrame>
        <p:nvGraphicFramePr>
          <p:cNvPr id="6" name="Содержимое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96584822"/>
              </p:ext>
            </p:extLst>
          </p:nvPr>
        </p:nvGraphicFramePr>
        <p:xfrm>
          <a:off x="0" y="1394403"/>
          <a:ext cx="9144000" cy="5440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Овал 7"/>
          <p:cNvSpPr/>
          <p:nvPr/>
        </p:nvSpPr>
        <p:spPr>
          <a:xfrm>
            <a:off x="251520" y="227875"/>
            <a:ext cx="1571671" cy="576064"/>
          </a:xfrm>
          <a:prstGeom prst="ellipse">
            <a:avLst/>
          </a:prstGeom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ysClr val="windowText" lastClr="000000"/>
                </a:solidFill>
              </a:rPr>
              <a:t>план</a:t>
            </a:r>
            <a:endParaRPr lang="ru-RU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85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250319"/>
            <a:ext cx="8712968" cy="1052736"/>
          </a:xfrm>
          <a:noFill/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800" dirty="0" smtClean="0">
                <a:gradFill flip="none" rotWithShape="1">
                  <a:gsLst>
                    <a:gs pos="0">
                      <a:schemeClr val="accent6">
                        <a:lumMod val="89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7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Arial" panose="020B0604020202020204" pitchFamily="34" charset="0"/>
                <a:cs typeface="Arial" panose="020B0604020202020204" pitchFamily="34" charset="0"/>
              </a:rPr>
              <a:t>Структура </a:t>
            </a:r>
            <a:br>
              <a:rPr lang="ru-RU" altLang="ru-RU" sz="2800" dirty="0" smtClean="0">
                <a:gradFill flip="none" rotWithShape="1">
                  <a:gsLst>
                    <a:gs pos="0">
                      <a:schemeClr val="accent6">
                        <a:lumMod val="89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7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800" dirty="0" smtClean="0">
                <a:gradFill flip="none" rotWithShape="1">
                  <a:gsLst>
                    <a:gs pos="0">
                      <a:schemeClr val="accent6">
                        <a:lumMod val="89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7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Arial" panose="020B0604020202020204" pitchFamily="34" charset="0"/>
                <a:cs typeface="Arial" panose="020B0604020202020204" pitchFamily="34" charset="0"/>
              </a:rPr>
              <a:t>налоговых и неналоговых </a:t>
            </a:r>
            <a:r>
              <a:rPr lang="ru-RU" altLang="ru-RU" sz="2800" dirty="0" smtClean="0">
                <a:gradFill flip="none" rotWithShape="1">
                  <a:gsLst>
                    <a:gs pos="0">
                      <a:schemeClr val="accent6">
                        <a:lumMod val="89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7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Arial" panose="020B0604020202020204" pitchFamily="34" charset="0"/>
                <a:cs typeface="Arial" panose="020B0604020202020204" pitchFamily="34" charset="0"/>
              </a:rPr>
              <a:t>доходов в </a:t>
            </a:r>
            <a:r>
              <a:rPr lang="ru-RU" altLang="ru-RU" sz="2800" dirty="0" smtClean="0">
                <a:gradFill flip="none" rotWithShape="1">
                  <a:gsLst>
                    <a:gs pos="0">
                      <a:schemeClr val="accent6">
                        <a:lumMod val="89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7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Arial" panose="020B0604020202020204" pitchFamily="34" charset="0"/>
                <a:cs typeface="Arial" panose="020B0604020202020204" pitchFamily="34" charset="0"/>
              </a:rPr>
              <a:t>2022 </a:t>
            </a:r>
            <a:r>
              <a:rPr lang="ru-RU" altLang="ru-RU" sz="2800" dirty="0" smtClean="0">
                <a:gradFill flip="none" rotWithShape="1">
                  <a:gsLst>
                    <a:gs pos="0">
                      <a:schemeClr val="accent6">
                        <a:lumMod val="89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7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Arial" panose="020B0604020202020204" pitchFamily="34" charset="0"/>
                <a:cs typeface="Arial" panose="020B0604020202020204" pitchFamily="34" charset="0"/>
              </a:rPr>
              <a:t>году</a:t>
            </a:r>
            <a:endParaRPr lang="ru-RU" altLang="ru-RU" sz="3600" dirty="0" smtClean="0">
              <a:gradFill flip="none" rotWithShape="1">
                <a:gsLst>
                  <a:gs pos="0">
                    <a:schemeClr val="accent6">
                      <a:lumMod val="89000"/>
                    </a:schemeClr>
                  </a:gs>
                  <a:gs pos="23000">
                    <a:schemeClr val="accent6">
                      <a:lumMod val="89000"/>
                    </a:schemeClr>
                  </a:gs>
                  <a:gs pos="69000">
                    <a:schemeClr val="accent6">
                      <a:lumMod val="75000"/>
                    </a:schemeClr>
                  </a:gs>
                  <a:gs pos="97000">
                    <a:schemeClr val="accent6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8169957"/>
              </p:ext>
            </p:extLst>
          </p:nvPr>
        </p:nvGraphicFramePr>
        <p:xfrm>
          <a:off x="179512" y="1196752"/>
          <a:ext cx="8772471" cy="566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Овал 5"/>
          <p:cNvSpPr/>
          <p:nvPr/>
        </p:nvSpPr>
        <p:spPr>
          <a:xfrm>
            <a:off x="120009" y="116632"/>
            <a:ext cx="1571671" cy="576064"/>
          </a:xfrm>
          <a:prstGeom prst="ellipse">
            <a:avLst/>
          </a:prstGeom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ysClr val="windowText" lastClr="000000"/>
                </a:solidFill>
              </a:rPr>
              <a:t>план</a:t>
            </a:r>
            <a:endParaRPr lang="ru-RU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75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11560" y="86866"/>
            <a:ext cx="7740353" cy="548680"/>
          </a:xfr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i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4">
                        <a:lumMod val="67000"/>
                      </a:schemeClr>
                    </a:gs>
                    <a:gs pos="48000">
                      <a:schemeClr val="accent4">
                        <a:lumMod val="97000"/>
                        <a:lumOff val="3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</a:rPr>
              <a:t>Расходы </a:t>
            </a:r>
            <a:r>
              <a:rPr lang="ru-RU" sz="2800" b="1" i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4">
                        <a:lumMod val="67000"/>
                      </a:schemeClr>
                    </a:gs>
                    <a:gs pos="48000">
                      <a:schemeClr val="accent4">
                        <a:lumMod val="97000"/>
                        <a:lumOff val="3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</a:rPr>
              <a:t>местного бюджета</a:t>
            </a:r>
            <a:r>
              <a:rPr lang="ru-RU" sz="2800" b="1" i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4">
                        <a:lumMod val="67000"/>
                      </a:schemeClr>
                    </a:gs>
                    <a:gs pos="48000">
                      <a:schemeClr val="accent4">
                        <a:lumMod val="97000"/>
                        <a:lumOff val="3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</a:rPr>
              <a:t>, тыс.руб.</a:t>
            </a:r>
            <a:endParaRPr lang="ru-RU" sz="2800" b="1" i="1" dirty="0">
              <a:ln>
                <a:solidFill>
                  <a:schemeClr val="accent4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4">
                      <a:lumMod val="67000"/>
                    </a:schemeClr>
                  </a:gs>
                  <a:gs pos="48000">
                    <a:schemeClr val="accent4">
                      <a:lumMod val="97000"/>
                      <a:lumOff val="3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2912860"/>
              </p:ext>
            </p:extLst>
          </p:nvPr>
        </p:nvGraphicFramePr>
        <p:xfrm>
          <a:off x="467544" y="692696"/>
          <a:ext cx="8496944" cy="56799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1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605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Разделы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 год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год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r>
                        <a:rPr lang="ru-RU" sz="1800" b="0" i="0" u="none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год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805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kern="12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Функционирование представительных органов муниципальных образований</a:t>
                      </a:r>
                      <a:endParaRPr lang="ru-RU" sz="1400" b="0" i="0" u="none" strike="noStrike" kern="1200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2 852,6</a:t>
                      </a:r>
                      <a:endParaRPr lang="ru-RU" sz="1400" b="1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2 339,93</a:t>
                      </a:r>
                      <a:endParaRPr lang="ru-RU" sz="1400" b="1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2 339,93</a:t>
                      </a:r>
                      <a:endParaRPr lang="ru-RU" sz="1400" b="1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805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kern="12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Функционирование местных администраций</a:t>
                      </a:r>
                      <a:endParaRPr lang="ru-RU" sz="1400" b="0" i="0" u="none" strike="noStrike" kern="1200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16 172,1</a:t>
                      </a:r>
                      <a:endParaRPr lang="ru-RU" sz="1400" b="1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15 216,83</a:t>
                      </a:r>
                      <a:endParaRPr lang="ru-RU" sz="1400" b="1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15 216,90</a:t>
                      </a:r>
                      <a:endParaRPr lang="ru-RU" sz="1400" b="1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537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Обеспечение</a:t>
                      </a:r>
                      <a:r>
                        <a:rPr lang="ru-RU" sz="1400" b="0" i="0" u="none" strike="noStrike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проведения выборов и референдумов</a:t>
                      </a:r>
                      <a:endParaRPr lang="ru-RU" sz="14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1400" b="1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1400" b="1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690,1</a:t>
                      </a:r>
                      <a:endParaRPr lang="ru-RU" sz="1400" b="1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55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Резервный фонд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lang="ru-RU" sz="1400" b="1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185,1</a:t>
                      </a:r>
                      <a:endParaRPr lang="ru-RU" sz="1400" b="1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400" b="1" baseline="0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300,00</a:t>
                      </a:r>
                      <a:endParaRPr lang="ru-RU" sz="1400" b="1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606,6</a:t>
                      </a:r>
                      <a:endParaRPr lang="ru-RU" sz="1400" b="1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537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Другие общегосударственные вопросы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</a:t>
                      </a:r>
                      <a:r>
                        <a:rPr lang="ru-RU" sz="1400" b="1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425,5</a:t>
                      </a:r>
                      <a:endParaRPr lang="ru-RU" sz="1400" b="1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11 374,7</a:t>
                      </a:r>
                      <a:endParaRPr lang="ru-RU" sz="1400" b="1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11 367,7</a:t>
                      </a:r>
                      <a:endParaRPr lang="ru-RU" sz="1400" b="1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537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1 538,52</a:t>
                      </a:r>
                      <a:endParaRPr lang="ru-RU" sz="1400" b="1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1 863,52</a:t>
                      </a:r>
                      <a:endParaRPr lang="ru-RU" sz="1400" b="1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1 563,52</a:t>
                      </a:r>
                      <a:endParaRPr lang="ru-RU" sz="1400" b="1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955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Национальная оборона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289,6</a:t>
                      </a:r>
                      <a:endParaRPr lang="ru-RU" sz="1400" b="1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299,6</a:t>
                      </a:r>
                      <a:endParaRPr lang="ru-RU" sz="1400" b="1" dirty="0" smtClean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309,9</a:t>
                      </a:r>
                      <a:endParaRPr lang="ru-RU" sz="1400" b="1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955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Национальная экономика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30 312,34</a:t>
                      </a:r>
                      <a:endParaRPr lang="ru-RU" sz="1400" b="1" dirty="0" smtClean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19 882,2</a:t>
                      </a:r>
                      <a:endParaRPr lang="ru-RU" sz="1400" b="1" dirty="0" smtClean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20 946,97</a:t>
                      </a:r>
                      <a:endParaRPr lang="ru-RU" sz="1400" b="1" dirty="0" smtClean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537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Жилищно-коммунальное хозяйство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60 791,67</a:t>
                      </a:r>
                      <a:endParaRPr lang="ru-RU" sz="1400" b="1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14 438,54</a:t>
                      </a:r>
                      <a:endParaRPr lang="ru-RU" sz="1400" b="1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13 596,00</a:t>
                      </a:r>
                      <a:endParaRPr lang="ru-RU" sz="1400" b="1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955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Образование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330,0</a:t>
                      </a:r>
                      <a:endParaRPr lang="ru-RU" sz="1400" b="1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330,0</a:t>
                      </a:r>
                      <a:endParaRPr lang="ru-RU" sz="1400" b="1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330,0</a:t>
                      </a:r>
                      <a:endParaRPr lang="ru-RU" sz="1400" b="1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955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Культура и кинематография 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</a:t>
                      </a:r>
                      <a:r>
                        <a:rPr lang="ru-RU" sz="1400" b="1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355,0</a:t>
                      </a:r>
                      <a:endParaRPr lang="ru-RU" sz="1400" b="1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3 455,0</a:t>
                      </a:r>
                      <a:endParaRPr lang="ru-RU" sz="1400" b="1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1400" b="1" baseline="0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455,0</a:t>
                      </a:r>
                      <a:endParaRPr lang="ru-RU" sz="1400" b="1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955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Социальная политика.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lang="ru-RU" sz="1400" b="1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985,81</a:t>
                      </a:r>
                      <a:endParaRPr lang="ru-RU" sz="1400" b="1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95,0</a:t>
                      </a:r>
                      <a:endParaRPr lang="ru-RU" sz="1400" b="1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1400" b="1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955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Физическая культура и спорт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290,0</a:t>
                      </a:r>
                      <a:endParaRPr lang="ru-RU" sz="1400" b="1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290,0</a:t>
                      </a:r>
                      <a:endParaRPr lang="ru-RU" sz="1400" b="1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290,0</a:t>
                      </a:r>
                      <a:endParaRPr lang="ru-RU" sz="1400" b="1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666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</a:t>
                      </a:r>
                      <a:r>
                        <a:rPr lang="ru-RU" sz="1400" b="1" i="0" u="none" strike="noStrike" dirty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 бюджета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132 528,24</a:t>
                      </a:r>
                      <a:endParaRPr lang="ru-RU" sz="1400" b="1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70 885,32</a:t>
                      </a:r>
                      <a:endParaRPr lang="ru-RU" sz="1400" b="1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70 812,62</a:t>
                      </a:r>
                      <a:endParaRPr lang="ru-RU" sz="1400" b="1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812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10344"/>
            <a:ext cx="9144000" cy="620688"/>
          </a:xfr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b="1" i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chemeClr val="accent4">
                        <a:lumMod val="40000"/>
                        <a:lumOff val="60000"/>
                      </a:schemeClr>
                    </a:gs>
                    <a:gs pos="46000">
                      <a:schemeClr val="accent4">
                        <a:lumMod val="95000"/>
                        <a:lumOff val="5000"/>
                      </a:schemeClr>
                    </a:gs>
                    <a:gs pos="100000">
                      <a:schemeClr val="accent4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rPr>
              <a:t>Структура расходов бюджета на </a:t>
            </a:r>
            <a:r>
              <a:rPr lang="ru-RU" sz="2400" b="1" i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chemeClr val="accent4">
                        <a:lumMod val="40000"/>
                        <a:lumOff val="60000"/>
                      </a:schemeClr>
                    </a:gs>
                    <a:gs pos="46000">
                      <a:schemeClr val="accent4">
                        <a:lumMod val="95000"/>
                        <a:lumOff val="5000"/>
                      </a:schemeClr>
                    </a:gs>
                    <a:gs pos="100000">
                      <a:schemeClr val="accent4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rPr>
              <a:t>2022 год</a:t>
            </a:r>
            <a:r>
              <a:rPr lang="ru-RU" sz="2400" b="1" i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chemeClr val="accent4">
                        <a:lumMod val="40000"/>
                        <a:lumOff val="60000"/>
                      </a:schemeClr>
                    </a:gs>
                    <a:gs pos="46000">
                      <a:schemeClr val="accent4">
                        <a:lumMod val="95000"/>
                        <a:lumOff val="5000"/>
                      </a:schemeClr>
                    </a:gs>
                    <a:gs pos="100000">
                      <a:schemeClr val="accent4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rPr>
              <a:t>, тыс. руб., %</a:t>
            </a:r>
            <a:endParaRPr lang="ru-RU" sz="2400" dirty="0">
              <a:ln>
                <a:solidFill>
                  <a:schemeClr val="accent4">
                    <a:lumMod val="50000"/>
                  </a:schemeClr>
                </a:solidFill>
              </a:ln>
              <a:gradFill flip="none" rotWithShape="1"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46000">
                    <a:schemeClr val="accent4">
                      <a:lumMod val="95000"/>
                      <a:lumOff val="5000"/>
                    </a:schemeClr>
                  </a:gs>
                  <a:gs pos="100000">
                    <a:schemeClr val="accent4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</a:endParaRPr>
          </a:p>
        </p:txBody>
      </p:sp>
      <p:graphicFrame>
        <p:nvGraphicFramePr>
          <p:cNvPr id="4" name="Содержимое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7384294"/>
              </p:ext>
            </p:extLst>
          </p:nvPr>
        </p:nvGraphicFramePr>
        <p:xfrm>
          <a:off x="0" y="620688"/>
          <a:ext cx="9036496" cy="6237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2187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607240815"/>
              </p:ext>
            </p:extLst>
          </p:nvPr>
        </p:nvGraphicFramePr>
        <p:xfrm>
          <a:off x="251519" y="980729"/>
          <a:ext cx="8712969" cy="577140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38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538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52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568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00" u="none" strike="noStrike" dirty="0"/>
                        <a:t>Перечень</a:t>
                      </a:r>
                      <a:endParaRPr lang="ru-RU" sz="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46">
                <a:tc gridSpan="3">
                  <a:txBody>
                    <a:bodyPr/>
                    <a:lstStyle/>
                    <a:p>
                      <a:pPr algn="ctr" fontAlgn="b"/>
                      <a:endParaRPr lang="ru-RU" sz="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1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/>
                        <a:t>№ п/п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 муниципальной программы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рублей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3630"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/>
                        <a:t>1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44855" algn="l"/>
                        </a:tabLst>
                      </a:pPr>
                      <a:r>
                        <a:rPr lang="ru-RU" sz="14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Муниципальная программа «Участие в предупреждении и ликвидации последствий чрезвычайных ситуаций и обеспечение первичных мер пожарной  безопасности на территории МО «Юкковское сельское поселение»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1 535,0</a:t>
                      </a: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2420"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/>
                        <a:t>2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44855" algn="l"/>
                        </a:tabLst>
                      </a:pPr>
                      <a:r>
                        <a:rPr lang="ru-RU" sz="14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Муниципальная программа «Развитие сети муниципальных дорог общего пользования в МО «Юкковское сельское поселение»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30 212,34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2420"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/>
                        <a:t>3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44855" algn="l"/>
                        </a:tabLst>
                      </a:pPr>
                      <a:r>
                        <a:rPr lang="ru-RU" sz="14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Муниципальная программа  «Развитие жилищно-коммунального хозяйства в  МО «Юкковское сельское поселение»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1 546,00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2420"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/>
                        <a:t>4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Муниципальная программа «Благоустройство территории МО «Юкковское сельское поселение» 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16 180,98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2420"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/>
                        <a:t>5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44855" algn="l"/>
                        </a:tabLst>
                      </a:pPr>
                      <a:r>
                        <a:rPr lang="ru-RU" sz="140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Муниципальная программа  «Формирование комфортной городской среды на территории МО «Юкковское сельское поселение» на 2019-2022 годы»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12 499,80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6623"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/>
                        <a:t>7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44855" algn="l"/>
                        </a:tabLst>
                      </a:pPr>
                      <a:r>
                        <a:rPr lang="ru-RU" sz="140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Муниципальная программа «Наша молодежь» 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330,0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2420"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/>
                        <a:t>8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44855" algn="l"/>
                        </a:tabLst>
                      </a:pPr>
                      <a:r>
                        <a:rPr lang="ru-RU" sz="140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Муниципальная программа «Развитие культуры и спорта в МО «Юкковское сельское поселение» 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 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645,0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82420"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/>
                        <a:t>9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44855" algn="l"/>
                        </a:tabLst>
                      </a:pPr>
                      <a:r>
                        <a:rPr lang="ru-RU" sz="14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Муниципальная программа  «Дополнительные меры социальной поддержки населения в МО «Юкковское сельское поселение» 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190,0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723630"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/>
                        <a:t>11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44855" algn="l"/>
                        </a:tabLst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Муниципальная программа "Обеспечение жильем молодых семей на территории муниципального образования "Юкковское сельское поселение" Всеволожского муниципального района Ленинградской области"</a:t>
                      </a:r>
                      <a:r>
                        <a:rPr lang="ru-RU" sz="1400" b="0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endParaRPr lang="ru-RU" sz="1400" b="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2 795,81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0121">
                <a:tc gridSpan="2"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68 934,93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1949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полной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редакцией муниципальных программ можно ознакомиться на официальном сайте 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ykki.ru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03945" y="611396"/>
            <a:ext cx="84249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sz="1600" b="1" i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Муниципальные программы  -  </a:t>
            </a:r>
            <a:r>
              <a:rPr lang="ru-RU" sz="1600" b="1" i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52% </a:t>
            </a:r>
            <a:r>
              <a:rPr lang="ru-RU" sz="1600" b="1" i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расходов бюджета 2022 года</a:t>
            </a:r>
            <a:endParaRPr lang="ru-RU" sz="1600" b="1" i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88640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sz="2400" b="1" i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chemeClr val="accent4">
                        <a:lumMod val="40000"/>
                        <a:lumOff val="60000"/>
                      </a:schemeClr>
                    </a:gs>
                    <a:gs pos="46000">
                      <a:schemeClr val="accent4">
                        <a:lumMod val="95000"/>
                        <a:lumOff val="5000"/>
                      </a:schemeClr>
                    </a:gs>
                    <a:gs pos="100000">
                      <a:schemeClr val="accent4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atin typeface="Arial" panose="020B0604020202020204" pitchFamily="34" charset="0"/>
                <a:cs typeface="Arial" panose="020B0604020202020204" pitchFamily="34" charset="0"/>
              </a:rPr>
              <a:t>Программные расходы муниципального бюджета </a:t>
            </a:r>
            <a:endParaRPr lang="ru-RU" sz="2400" b="1" i="1" dirty="0">
              <a:ln>
                <a:solidFill>
                  <a:schemeClr val="accent4">
                    <a:lumMod val="50000"/>
                  </a:schemeClr>
                </a:solidFill>
              </a:ln>
              <a:gradFill flip="none" rotWithShape="1"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46000">
                    <a:schemeClr val="accent4">
                      <a:lumMod val="95000"/>
                      <a:lumOff val="5000"/>
                    </a:schemeClr>
                  </a:gs>
                  <a:gs pos="100000">
                    <a:schemeClr val="accent4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18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54236"/>
            <a:ext cx="6408712" cy="788739"/>
          </a:xfr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 eaLnBrk="1" fontAlgn="b" hangingPunct="1">
              <a:spcAft>
                <a:spcPts val="0"/>
              </a:spcAft>
              <a:defRPr/>
            </a:pPr>
            <a:r>
              <a:rPr lang="ru-RU" sz="20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chemeClr val="accent4">
                        <a:lumMod val="67000"/>
                      </a:schemeClr>
                    </a:gs>
                    <a:gs pos="48000">
                      <a:schemeClr val="accent4">
                        <a:lumMod val="97000"/>
                        <a:lumOff val="3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atin typeface="Arial" panose="020B0604020202020204" pitchFamily="34" charset="0"/>
                <a:cs typeface="Arial" panose="020B0604020202020204" pitchFamily="34" charset="0"/>
              </a:rPr>
              <a:t>Источники внутреннего финансирования </a:t>
            </a:r>
            <a:r>
              <a:rPr lang="ru-RU" sz="20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chemeClr val="accent4">
                        <a:lumMod val="67000"/>
                      </a:schemeClr>
                    </a:gs>
                    <a:gs pos="48000">
                      <a:schemeClr val="accent4">
                        <a:lumMod val="97000"/>
                        <a:lumOff val="3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atin typeface="Arial" panose="020B0604020202020204" pitchFamily="34" charset="0"/>
                <a:cs typeface="Arial" panose="020B0604020202020204" pitchFamily="34" charset="0"/>
              </a:rPr>
              <a:t>бюджета </a:t>
            </a:r>
            <a:br>
              <a:rPr lang="ru-RU" sz="20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chemeClr val="accent4">
                        <a:lumMod val="67000"/>
                      </a:schemeClr>
                    </a:gs>
                    <a:gs pos="48000">
                      <a:schemeClr val="accent4">
                        <a:lumMod val="97000"/>
                        <a:lumOff val="3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chemeClr val="accent4">
                        <a:lumMod val="67000"/>
                      </a:schemeClr>
                    </a:gs>
                    <a:gs pos="48000">
                      <a:schemeClr val="accent4">
                        <a:lumMod val="97000"/>
                        <a:lumOff val="3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0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chemeClr val="accent4">
                        <a:lumMod val="67000"/>
                      </a:schemeClr>
                    </a:gs>
                    <a:gs pos="48000">
                      <a:schemeClr val="accent4">
                        <a:lumMod val="97000"/>
                        <a:lumOff val="3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atin typeface="Arial" panose="020B0604020202020204" pitchFamily="34" charset="0"/>
                <a:cs typeface="Arial" panose="020B0604020202020204" pitchFamily="34" charset="0"/>
              </a:rPr>
              <a:t>2022 год, тыс.руб.</a:t>
            </a:r>
            <a:endParaRPr lang="ru-RU" sz="2000" dirty="0">
              <a:ln>
                <a:solidFill>
                  <a:schemeClr val="accent4">
                    <a:lumMod val="50000"/>
                  </a:schemeClr>
                </a:solidFill>
              </a:ln>
              <a:gradFill flip="none" rotWithShape="1">
                <a:gsLst>
                  <a:gs pos="0">
                    <a:schemeClr val="accent4">
                      <a:lumMod val="67000"/>
                    </a:schemeClr>
                  </a:gs>
                  <a:gs pos="48000">
                    <a:schemeClr val="accent4">
                      <a:lumMod val="97000"/>
                      <a:lumOff val="3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851284835"/>
              </p:ext>
            </p:extLst>
          </p:nvPr>
        </p:nvGraphicFramePr>
        <p:xfrm>
          <a:off x="323528" y="1097211"/>
          <a:ext cx="5833789" cy="5643577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44810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2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33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источников</a:t>
                      </a:r>
                      <a:endParaRPr lang="ru-RU" sz="20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ru-RU" sz="20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3263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i="1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Кредиты кредитных организаций в валюте Российской Федерации</a:t>
                      </a:r>
                      <a:endParaRPr lang="ru-RU" sz="2000" b="1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endParaRPr lang="ru-RU" sz="2000" b="1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799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i="1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Получение </a:t>
                      </a:r>
                      <a:endParaRPr lang="ru-RU" sz="20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endParaRPr lang="ru-RU" sz="2000" b="1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152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i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Погашение </a:t>
                      </a:r>
                      <a:endParaRPr lang="ru-RU" sz="20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endParaRPr lang="ru-RU" sz="2000" b="1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46090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i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Бюджетные </a:t>
                      </a:r>
                      <a:r>
                        <a:rPr lang="ru-RU" sz="2000" i="1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кредиты от других бюджетов бюджетной системы Российской Федерации</a:t>
                      </a:r>
                      <a:endParaRPr lang="ru-RU" sz="2000" b="1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endParaRPr lang="ru-RU" sz="2000" b="1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516">
                <a:tc>
                  <a:txBody>
                    <a:bodyPr/>
                    <a:lstStyle/>
                    <a:p>
                      <a:pPr algn="l" fontAlgn="t">
                        <a:buFont typeface="Arial" pitchFamily="34" charset="0"/>
                        <a:buNone/>
                      </a:pPr>
                      <a:r>
                        <a:rPr lang="ru-RU" sz="2000" i="1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Получение </a:t>
                      </a:r>
                      <a:endParaRPr lang="ru-RU" sz="20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1523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i="1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Погашение </a:t>
                      </a:r>
                      <a:endParaRPr lang="ru-RU" sz="20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endParaRPr lang="ru-RU" sz="2000" b="1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11016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i="1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Изменение остатков средств на счетах по учету средств бюджетов</a:t>
                      </a:r>
                      <a:endParaRPr lang="ru-RU" sz="2000" b="1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15321,3</a:t>
                      </a:r>
                      <a:endParaRPr lang="ru-RU" sz="2000" b="1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2473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 i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источников</a:t>
                      </a:r>
                      <a:endParaRPr lang="ru-RU" sz="2000" b="1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15321,3</a:t>
                      </a:r>
                      <a:endParaRPr lang="ru-RU" sz="2000" b="1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4516" name="Rectangle 1"/>
          <p:cNvSpPr>
            <a:spLocks noChangeArrowheads="1"/>
          </p:cNvSpPr>
          <p:nvPr/>
        </p:nvSpPr>
        <p:spPr bwMode="auto">
          <a:xfrm>
            <a:off x="6257925" y="28575"/>
            <a:ext cx="1828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ts val="1100"/>
              </a:lnSpc>
            </a:pPr>
            <a:endParaRPr lang="ru-RU" altLang="ru-RU" sz="1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6157317" y="5261514"/>
            <a:ext cx="2986683" cy="1476250"/>
          </a:xfrm>
          <a:prstGeom prst="wedgeRectCallout">
            <a:avLst>
              <a:gd name="adj1" fmla="val -54256"/>
              <a:gd name="adj2" fmla="val 3654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Первоначально объем 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дефицита на 2022 год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запланирован в размере 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100,0 тыс.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 или  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0,02%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утвержденному объему налоговых и неналоговых доходов</a:t>
            </a:r>
          </a:p>
        </p:txBody>
      </p:sp>
      <p:sp>
        <p:nvSpPr>
          <p:cNvPr id="8" name="Овал 7"/>
          <p:cNvSpPr/>
          <p:nvPr/>
        </p:nvSpPr>
        <p:spPr>
          <a:xfrm>
            <a:off x="6791692" y="262853"/>
            <a:ext cx="1428760" cy="28575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план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5868144" y="795911"/>
            <a:ext cx="3275857" cy="4462580"/>
          </a:xfrm>
          <a:prstGeom prst="downArrow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превышении расходов над доходами принимается решение об источниках покрытия 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дефицита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67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7" y="1412776"/>
            <a:ext cx="82915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dirty="0">
                <a:latin typeface="Arial" panose="020B0604020202020204" pitchFamily="34" charset="0"/>
                <a:ea typeface="Arial" panose="020B0604020202020204" pitchFamily="34" charset="0"/>
              </a:rPr>
              <a:t>Непосредственно проект бюджета </a:t>
            </a:r>
            <a:r>
              <a:rPr lang="ru-RU" dirty="0" smtClean="0">
                <a:latin typeface="Arial" panose="020B0604020202020204" pitchFamily="34" charset="0"/>
                <a:ea typeface="Arial" panose="020B0604020202020204" pitchFamily="34" charset="0"/>
              </a:rPr>
              <a:t>муниципального </a:t>
            </a:r>
            <a:r>
              <a:rPr lang="ru-RU" dirty="0">
                <a:latin typeface="Arial" panose="020B0604020202020204" pitchFamily="34" charset="0"/>
                <a:ea typeface="Arial" panose="020B0604020202020204" pitchFamily="34" charset="0"/>
              </a:rPr>
              <a:t>образования составляет </a:t>
            </a:r>
            <a:r>
              <a:rPr lang="ru-RU" dirty="0" smtClean="0">
                <a:latin typeface="Arial" panose="020B0604020202020204" pitchFamily="34" charset="0"/>
                <a:ea typeface="Arial" panose="020B0604020202020204" pitchFamily="34" charset="0"/>
              </a:rPr>
              <a:t>местная администрация </a:t>
            </a:r>
            <a:r>
              <a:rPr lang="ru-RU" dirty="0">
                <a:latin typeface="Arial" panose="020B0604020202020204" pitchFamily="34" charset="0"/>
                <a:ea typeface="Arial" panose="020B0604020202020204" pitchFamily="34" charset="0"/>
              </a:rPr>
              <a:t>и вносит его на рассмотрение депутатов в представительный орган.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95536" y="404664"/>
            <a:ext cx="8291537" cy="68814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chemeClr val="accent4">
                        <a:lumMod val="67000"/>
                      </a:schemeClr>
                    </a:gs>
                    <a:gs pos="48000">
                      <a:schemeClr val="accent4">
                        <a:lumMod val="97000"/>
                        <a:lumOff val="3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</a:rPr>
              <a:t>Контактная информация для граждан</a:t>
            </a:r>
            <a:endParaRPr lang="ru-RU" dirty="0">
              <a:ln>
                <a:solidFill>
                  <a:schemeClr val="accent4">
                    <a:lumMod val="50000"/>
                  </a:schemeClr>
                </a:solidFill>
              </a:ln>
              <a:gradFill flip="none" rotWithShape="1">
                <a:gsLst>
                  <a:gs pos="0">
                    <a:schemeClr val="accent4">
                      <a:lumMod val="67000"/>
                    </a:schemeClr>
                  </a:gs>
                  <a:gs pos="48000">
                    <a:schemeClr val="accent4">
                      <a:lumMod val="97000"/>
                      <a:lumOff val="3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7175" y="2721177"/>
            <a:ext cx="81323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С предложениям и пожеланиями можно обращаться в орган</a:t>
            </a:r>
            <a:r>
              <a:rPr lang="ru-RU" dirty="0"/>
              <a:t>,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осуществляющий</a:t>
            </a:r>
            <a:r>
              <a:rPr lang="ru-RU" dirty="0"/>
              <a:t>  составление и организацию исполнения </a:t>
            </a:r>
            <a:r>
              <a:rPr lang="ru-RU" dirty="0" smtClean="0"/>
              <a:t>бюджета,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3530147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Администрацию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муниципального образования </a:t>
            </a: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Юкковское сельское поселение»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2D09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400" b="1" dirty="0" err="1">
                <a:solidFill>
                  <a:srgbClr val="2D09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д.Юкки</a:t>
            </a:r>
            <a:r>
              <a:rPr lang="ru-RU" sz="2400" b="1" dirty="0">
                <a:solidFill>
                  <a:srgbClr val="2D09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Ленинградское шоссе, д.26 </a:t>
            </a:r>
            <a:r>
              <a:rPr lang="ru-RU" sz="2400" b="1" dirty="0" err="1">
                <a:solidFill>
                  <a:srgbClr val="2D09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каб</a:t>
            </a:r>
            <a:r>
              <a:rPr lang="ru-RU" sz="2400" b="1" dirty="0">
                <a:solidFill>
                  <a:srgbClr val="2D09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1)</a:t>
            </a:r>
            <a:endParaRPr lang="ru-RU" sz="2400" dirty="0">
              <a:solidFill>
                <a:srgbClr val="2D09C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4825559"/>
            <a:ext cx="41764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Контактные телефоны: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2D09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 экономики и финансов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2D09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8(81370)-52-181</a:t>
            </a:r>
            <a:endParaRPr lang="ru-RU" b="1" dirty="0">
              <a:solidFill>
                <a:srgbClr val="2D09C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64088" y="4964058"/>
            <a:ext cx="32358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2D09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Официальный сайт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2D09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ykki.ru</a:t>
            </a:r>
            <a:endParaRPr lang="en-US" b="1" dirty="0">
              <a:solidFill>
                <a:srgbClr val="2D09C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52711" y="5835481"/>
            <a:ext cx="30812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 </a:t>
            </a:r>
            <a:r>
              <a:rPr lang="en-US" sz="2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ukki-vsev@mail.ru</a:t>
            </a:r>
            <a:endParaRPr lang="ru-RU" sz="2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31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-26036"/>
            <a:ext cx="684532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87624" y="3484300"/>
            <a:ext cx="1924253" cy="280076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333399"/>
                </a:solidFill>
                <a:latin typeface="Monotype Corsiva" panose="03010101010201010101" pitchFamily="66" charset="0"/>
                <a:ea typeface="Arial Unicode MS"/>
                <a:cs typeface="Arial Unicode MS"/>
              </a:rPr>
              <a:t>Местные бюджеты </a:t>
            </a:r>
            <a:r>
              <a:rPr lang="ru-RU" sz="1600" dirty="0">
                <a:solidFill>
                  <a:srgbClr val="000000"/>
                </a:solidFill>
                <a:latin typeface="Monotype Corsiva" panose="03010101010201010101" pitchFamily="66" charset="0"/>
                <a:ea typeface="Arial Unicode MS"/>
                <a:cs typeface="Arial Unicode MS"/>
              </a:rPr>
              <a:t>утверждаются представительными органами муниципальных образований (думами, собраниями, советами и т.п.) в форме </a:t>
            </a:r>
            <a:r>
              <a:rPr lang="ru-RU" sz="1600" b="1" dirty="0">
                <a:solidFill>
                  <a:srgbClr val="333399"/>
                </a:solidFill>
                <a:latin typeface="Monotype Corsiva" panose="03010101010201010101" pitchFamily="66" charset="0"/>
                <a:ea typeface="Arial Unicode MS"/>
                <a:cs typeface="Arial Unicode MS"/>
              </a:rPr>
              <a:t>муниципального правового акта (решения)</a:t>
            </a:r>
            <a:endParaRPr lang="ru-RU" sz="1600" dirty="0">
              <a:latin typeface="Monotype Corsiva" panose="03010101010201010101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02317" y="1510138"/>
            <a:ext cx="2231477" cy="329320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Consolas" panose="020B0609020204030204" pitchFamily="49" charset="0"/>
                <a:ea typeface="Arial Unicode MS"/>
                <a:cs typeface="Consolas" panose="020B0609020204030204" pitchFamily="49" charset="0"/>
              </a:rPr>
              <a:t>Научившись правильно читать и понимать информацию о бюджете, вы сможете аргументированно отстаивать свои законные интересы при формировании бюджета вашего муниципального образования</a:t>
            </a:r>
            <a:endParaRPr lang="ru-RU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 rot="21359483">
            <a:off x="741303" y="864987"/>
            <a:ext cx="2930473" cy="175432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Comic Sans MS" panose="030F0702030302020204" pitchFamily="66" charset="0"/>
                <a:ea typeface="Arial Unicode MS"/>
                <a:cs typeface="Aharoni" panose="02010803020104030203" pitchFamily="2" charset="-79"/>
              </a:rPr>
              <a:t>Бюджет — это не только сухие цифры. При желании из него можно узнать много важных вещей, касающихся каждого из нас. </a:t>
            </a:r>
            <a:endParaRPr lang="ru-RU" dirty="0">
              <a:latin typeface="Comic Sans MS" panose="030F0702030302020204" pitchFamily="66" charset="0"/>
              <a:cs typeface="Aharoni" panose="02010803020104030203" pitchFamily="2" charset="-79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9882">
            <a:off x="4809508" y="4268535"/>
            <a:ext cx="979716" cy="179291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 rot="188530">
            <a:off x="4577059" y="750258"/>
            <a:ext cx="21636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dirty="0">
                <a:solidFill>
                  <a:srgbClr val="000000"/>
                </a:solidFill>
                <a:latin typeface="Comic Sans MS" panose="030F0702030302020204" pitchFamily="66" charset="0"/>
                <a:ea typeface="Arial Unicode MS"/>
                <a:cs typeface="Arial Unicode MS"/>
              </a:rPr>
              <a:t>своего рода «</a:t>
            </a:r>
            <a:r>
              <a:rPr lang="ru-RU" sz="1200" b="1" dirty="0">
                <a:solidFill>
                  <a:srgbClr val="000000"/>
                </a:solidFill>
                <a:latin typeface="Comic Sans MS" panose="030F0702030302020204" pitchFamily="66" charset="0"/>
                <a:ea typeface="Arial Unicode MS"/>
                <a:cs typeface="Arial Unicode MS"/>
              </a:rPr>
              <a:t>общественный кошелек»</a:t>
            </a:r>
            <a:r>
              <a:rPr lang="ru-RU" sz="1200" dirty="0">
                <a:solidFill>
                  <a:srgbClr val="000000"/>
                </a:solidFill>
                <a:latin typeface="Comic Sans MS" panose="030F0702030302020204" pitchFamily="66" charset="0"/>
                <a:ea typeface="Arial Unicode MS"/>
                <a:cs typeface="Arial Unicode MS"/>
              </a:rPr>
              <a:t>, куда собираются обязательные платежи, поступающие от граждан и организаций, и откуда берутся деньги на решение задач, стоящих перед органами государственной власти и органами местного самоуправления</a:t>
            </a:r>
            <a:endParaRPr lang="ru-RU" sz="1200" dirty="0"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189254">
            <a:off x="5147066" y="425838"/>
            <a:ext cx="9386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БЮДЖЕТ</a:t>
            </a:r>
            <a:endParaRPr lang="ru-RU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268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836712"/>
            <a:ext cx="7920880" cy="3170099"/>
          </a:xfrm>
          <a:prstGeom prst="rect">
            <a:avLst/>
          </a:prstGeom>
          <a:ln cap="rnd" cmpd="thickThin">
            <a:noFill/>
            <a:prstDash val="dash"/>
          </a:ln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  <a:t>Открыв любой закон или решение о бюджете, </a:t>
            </a:r>
            <a:endParaRPr lang="ru-RU" sz="2000" dirty="0" smtClean="0">
              <a:solidFill>
                <a:srgbClr val="000000"/>
              </a:solidFill>
              <a:latin typeface="Arial Unicode MS"/>
              <a:ea typeface="Arial Unicode MS"/>
              <a:cs typeface="Arial Unicode MS"/>
            </a:endParaRPr>
          </a:p>
          <a:p>
            <a:r>
              <a:rPr lang="ru-RU" sz="2000" dirty="0" smtClean="0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  <a:t>вы </a:t>
            </a:r>
            <a:r>
              <a:rPr lang="ru-RU" sz="2000" dirty="0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  <a:t>увидите </a:t>
            </a:r>
            <a:r>
              <a:rPr lang="ru-RU" sz="2000" b="1" dirty="0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  <a:t>текстовую часть — статьи закона (решения) — </a:t>
            </a:r>
            <a:r>
              <a:rPr lang="ru-RU" sz="2000" b="1" dirty="0" smtClean="0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  <a:t/>
            </a:r>
            <a:br>
              <a:rPr lang="ru-RU" sz="2000" b="1" dirty="0" smtClean="0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</a:br>
            <a:r>
              <a:rPr lang="ru-RU" sz="2000" dirty="0" smtClean="0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  <a:t>и </a:t>
            </a:r>
            <a:r>
              <a:rPr lang="ru-RU" sz="2000" dirty="0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  <a:t>множество </a:t>
            </a:r>
            <a:r>
              <a:rPr lang="ru-RU" sz="2000" b="1" dirty="0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  <a:t>приложений с таблицами</a:t>
            </a:r>
            <a:r>
              <a:rPr lang="ru-RU" sz="2000" dirty="0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  <a:t>. Все документы о бюджете содержат большое количество специальных терминов и понятий, значительное число статей доходов и расходов с соответствующими им кодами. Кроме того, в этих документах еще описываются и определенные процессы, виды взаимодействия между участниками бюджетных отношений, понимание которых также требует определенного уровня подготовки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4190257"/>
            <a:ext cx="4752528" cy="132343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ru-RU" sz="1600" dirty="0">
                <a:solidFill>
                  <a:srgbClr val="000000"/>
                </a:solidFill>
                <a:latin typeface="Comic Sans MS" panose="030F0702030302020204" pitchFamily="66" charset="0"/>
                <a:ea typeface="Arial Unicode MS"/>
                <a:cs typeface="Arial Unicode MS"/>
              </a:rPr>
              <a:t>Это объясняется тем, что бюджет и материалы к нему представляют собой юридический документ, принимаются в форме закона и в таком сложном виде нужны профессионалам для его исполнения.</a:t>
            </a:r>
            <a:endParaRPr lang="ru-RU" sz="1600" dirty="0"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501007"/>
            <a:ext cx="2798063" cy="351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97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8489" y="260648"/>
            <a:ext cx="820891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b="1" dirty="0">
                <a:solidFill>
                  <a:srgbClr val="3366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Участие граждан в планировании бюджета </a:t>
            </a:r>
            <a:endParaRPr lang="ru-RU" sz="2000" b="1" dirty="0" smtClean="0">
              <a:solidFill>
                <a:srgbClr val="3366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ru-RU" sz="2000" b="1" dirty="0" smtClean="0">
                <a:solidFill>
                  <a:srgbClr val="3366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на </a:t>
            </a:r>
            <a:r>
              <a:rPr lang="ru-RU" sz="2000" b="1" dirty="0">
                <a:solidFill>
                  <a:srgbClr val="3366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муниципальном уровне</a:t>
            </a:r>
          </a:p>
          <a:p>
            <a:pPr algn="just">
              <a:spcAft>
                <a:spcPts val="600"/>
              </a:spcAft>
            </a:pPr>
            <a:r>
              <a:rPr lang="ru-RU" sz="1600" dirty="0">
                <a:latin typeface="Arial" panose="020B0604020202020204" pitchFamily="34" charset="0"/>
                <a:ea typeface="Arial" panose="020B0604020202020204" pitchFamily="34" charset="0"/>
              </a:rPr>
              <a:t>Деятельность органов власти и других организаций по составлению, рассмотрению, утверждению и исполнению бюджетов, по учету и контролю расходования бюджетных средств называется </a:t>
            </a:r>
            <a:r>
              <a:rPr lang="ru-RU" sz="1600" b="1" dirty="0">
                <a:latin typeface="Arial" panose="020B0604020202020204" pitchFamily="34" charset="0"/>
                <a:ea typeface="Arial" panose="020B0604020202020204" pitchFamily="34" charset="0"/>
              </a:rPr>
              <a:t>бюджетный процесс</a:t>
            </a:r>
            <a:r>
              <a:rPr lang="ru-RU" sz="1600" dirty="0"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27784" y="1966178"/>
            <a:ext cx="5926081" cy="2303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5100" algn="just">
              <a:spcAft>
                <a:spcPts val="600"/>
              </a:spcAft>
            </a:pPr>
            <a:r>
              <a:rPr lang="ru-RU" b="1" dirty="0">
                <a:latin typeface="Arial" panose="020B0604020202020204" pitchFamily="34" charset="0"/>
                <a:ea typeface="Arial" panose="020B0604020202020204" pitchFamily="34" charset="0"/>
              </a:rPr>
              <a:t>Бюджетный процесс состоит из четырех последовательных этапов:</a:t>
            </a:r>
            <a:endParaRPr lang="ru-RU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 algn="just">
              <a:spcAft>
                <a:spcPts val="600"/>
              </a:spcAft>
              <a:buClr>
                <a:srgbClr val="FF6600"/>
              </a:buClr>
              <a:buSzPts val="1200"/>
              <a:buFont typeface="+mj-lt"/>
              <a:buAutoNum type="arabicPeriod"/>
              <a:tabLst>
                <a:tab pos="625475" algn="l"/>
              </a:tabLst>
            </a:pPr>
            <a:r>
              <a:rPr lang="ru-RU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Составление проекта бюджета.</a:t>
            </a:r>
          </a:p>
          <a:p>
            <a:pPr marL="342900" lvl="0" indent="-342900">
              <a:spcAft>
                <a:spcPts val="600"/>
              </a:spcAft>
              <a:buClr>
                <a:srgbClr val="FF6600"/>
              </a:buClr>
              <a:buSzPts val="1200"/>
              <a:buFont typeface="+mj-lt"/>
              <a:buAutoNum type="arabicPeriod"/>
              <a:tabLst>
                <a:tab pos="234950" algn="l"/>
              </a:tabLst>
            </a:pPr>
            <a:r>
              <a:rPr lang="ru-RU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Рассмотрение и утверждение бюджета.</a:t>
            </a:r>
          </a:p>
          <a:p>
            <a:pPr marL="342900" lvl="0" indent="-342900" algn="just">
              <a:lnSpc>
                <a:spcPct val="87000"/>
              </a:lnSpc>
              <a:spcAft>
                <a:spcPts val="600"/>
              </a:spcAft>
              <a:buClr>
                <a:srgbClr val="FF6600"/>
              </a:buClr>
              <a:buSzPts val="1200"/>
              <a:buFont typeface="+mj-lt"/>
              <a:buAutoNum type="arabicPeriod"/>
              <a:tabLst>
                <a:tab pos="625475" algn="l"/>
              </a:tabLst>
            </a:pPr>
            <a:r>
              <a:rPr lang="ru-RU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Исполнение бюджета.</a:t>
            </a:r>
          </a:p>
          <a:p>
            <a:pPr marL="342900" lvl="0" indent="-342900" algn="just">
              <a:spcAft>
                <a:spcPts val="8000"/>
              </a:spcAft>
              <a:buClr>
                <a:srgbClr val="FF6600"/>
              </a:buClr>
              <a:buSzPts val="1200"/>
              <a:buFont typeface="+mj-lt"/>
              <a:buAutoNum type="arabicPeriod"/>
              <a:tabLst>
                <a:tab pos="625475" algn="l"/>
              </a:tabLst>
            </a:pPr>
            <a:r>
              <a:rPr lang="ru-RU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Составление, внешняя проверка, рассмотрение и утверждение бюджетной отчетности.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8488" y="4358948"/>
            <a:ext cx="84419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  <a:t>Граждане могут быть вовлечены в бюджетный процесс на федеральном, региональном и местном уровнях. </a:t>
            </a:r>
            <a:r>
              <a:rPr lang="ru-RU" sz="1600" b="1" dirty="0" smtClean="0">
                <a:latin typeface="Arial" panose="020B0604020202020204" pitchFamily="34" charset="0"/>
                <a:ea typeface="Arial" panose="020B0604020202020204" pitchFamily="34" charset="0"/>
              </a:rPr>
              <a:t>Наиболее </a:t>
            </a:r>
            <a:r>
              <a:rPr lang="ru-RU" sz="1600" b="1" dirty="0">
                <a:latin typeface="Arial" panose="020B0604020202020204" pitchFamily="34" charset="0"/>
                <a:ea typeface="Arial" panose="020B0604020202020204" pitchFamily="34" charset="0"/>
              </a:rPr>
              <a:t>полно граждане могут реализовать свое право </a:t>
            </a:r>
            <a:r>
              <a:rPr lang="ru-RU" sz="1600" b="1" dirty="0" smtClean="0">
                <a:latin typeface="Arial" panose="020B0604020202020204" pitchFamily="34" charset="0"/>
                <a:ea typeface="Arial" panose="020B0604020202020204" pitchFamily="34" charset="0"/>
              </a:rPr>
              <a:t>в управлении </a:t>
            </a:r>
            <a:r>
              <a:rPr lang="ru-RU" sz="1600" b="1" dirty="0">
                <a:latin typeface="Arial" panose="020B0604020202020204" pitchFamily="34" charset="0"/>
                <a:ea typeface="Arial" panose="020B0604020202020204" pitchFamily="34" charset="0"/>
              </a:rPr>
              <a:t>общественными финансами на местном уровне</a:t>
            </a:r>
            <a:r>
              <a:rPr lang="ru-RU" sz="1600" b="1" dirty="0" smtClean="0"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8488" y="5445224"/>
            <a:ext cx="85139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500"/>
              </a:spcAft>
            </a:pPr>
            <a:r>
              <a:rPr lang="ru-RU" sz="1600" dirty="0">
                <a:latin typeface="Arial" panose="020B0604020202020204" pitchFamily="34" charset="0"/>
                <a:ea typeface="Arial" panose="020B0604020202020204" pitchFamily="34" charset="0"/>
              </a:rPr>
              <a:t>Граждане могут быть вовлечены в планирование бюджета в ходе составления проекта бюджета, его рассмотрения и утверждения. Именно на этих этапах граждане могут оказать влияние на основные направления расходования бюджетных средств.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88" y="1868780"/>
            <a:ext cx="2354712" cy="249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68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116632"/>
            <a:ext cx="5030663" cy="747464"/>
          </a:xfrm>
        </p:spPr>
        <p:txBody>
          <a:bodyPr>
            <a:norm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Основные понятия</a:t>
            </a:r>
            <a:endParaRPr lang="ru-RU" sz="3600" b="1" cap="all" dirty="0">
              <a:ln w="9000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196752"/>
            <a:ext cx="8352928" cy="5256584"/>
          </a:xfrm>
        </p:spPr>
        <p:txBody>
          <a:bodyPr>
            <a:normAutofit/>
          </a:bodyPr>
          <a:lstStyle/>
          <a:p>
            <a:pPr algn="just"/>
            <a:r>
              <a:rPr lang="ru-RU" sz="20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Доходы бюджета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— денежные средства, которые поступают в бюджет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на безвозмездной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и безвозвратной основе (например, налоги и сборы, платежи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за пользование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имуществом, безвозмездные поступления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)</a:t>
            </a:r>
          </a:p>
          <a:p>
            <a:pPr algn="just"/>
            <a:r>
              <a:rPr lang="ru-RU" sz="20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Расходы </a:t>
            </a:r>
            <a:r>
              <a:rPr lang="ru-RU" sz="2000" b="1" cap="all" dirty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бюджета 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–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выплачиваемые из бюджета денежные средства, направленные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на обеспечение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функций государства и удовлетворения общественных потребностей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в сфере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коммунального хозяйства, образования, культуры, спорта и других</a:t>
            </a:r>
          </a:p>
          <a:p>
            <a:pPr algn="just"/>
            <a:r>
              <a:rPr lang="ru-RU" sz="20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Межбюджетные </a:t>
            </a:r>
            <a:r>
              <a:rPr lang="ru-RU" sz="2000" b="1" cap="all" dirty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трансферты 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–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средства, предоставляемые одним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бюджетом другому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бюджету бюджетной системы Российской Федерации</a:t>
            </a:r>
          </a:p>
          <a:p>
            <a:pPr algn="just"/>
            <a:r>
              <a:rPr lang="ru-RU" sz="20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Дефицит </a:t>
            </a:r>
            <a:r>
              <a:rPr lang="ru-RU" sz="2000" b="1" cap="all" dirty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бюджета 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-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превышение расходов бюджета над его доходами</a:t>
            </a:r>
          </a:p>
          <a:p>
            <a:pPr algn="just"/>
            <a:r>
              <a:rPr lang="ru-RU" sz="20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Профицит </a:t>
            </a:r>
            <a:r>
              <a:rPr lang="ru-RU" sz="2000" b="1" cap="all" dirty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бюджета 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-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превышение доходов бюджета над его расходами</a:t>
            </a:r>
          </a:p>
        </p:txBody>
      </p:sp>
    </p:spTree>
    <p:extLst>
      <p:ext uri="{BB962C8B-B14F-4D97-AF65-F5344CB8AC3E}">
        <p14:creationId xmlns:p14="http://schemas.microsoft.com/office/powerpoint/2010/main" val="335662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2868" y="5313345"/>
            <a:ext cx="8448960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>
              <a:spcAft>
                <a:spcPts val="1100"/>
              </a:spcAft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В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идеале предполагается, что осуществляемые из бюджета расходы должны соответствовать поступающим в него доходам. Но на практике далеко не всегда соблюдается баланс между доходами и расходами. По разным причинам доходов может оказаться больше или меньше, чем расходов.</a:t>
            </a:r>
            <a:endParaRPr lang="ru-RU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25386" y="172667"/>
            <a:ext cx="66852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3366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Доходы и расходы бюджета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71512" y="961926"/>
            <a:ext cx="8592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Как документ, бюджет состоит из двух частей — доходной и расходной, которые иначе еще называются «доходы бюджета» и «расходы бюджета».</a:t>
            </a:r>
            <a:endParaRPr lang="ru-RU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2868" y="3318590"/>
            <a:ext cx="2209271" cy="1477328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Доходы</a:t>
            </a:r>
            <a:r>
              <a:rPr lang="ru-RU" b="1" dirty="0">
                <a:solidFill>
                  <a:srgbClr val="333399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—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это денежные средства, которые поступают в бюджет.</a:t>
            </a:r>
            <a:endParaRPr lang="ru-RU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80112" y="2849580"/>
            <a:ext cx="31683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100"/>
              </a:spcAft>
            </a:pP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Расходы</a:t>
            </a:r>
            <a:r>
              <a:rPr lang="ru-RU" b="1" dirty="0">
                <a:solidFill>
                  <a:srgbClr val="333399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—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это денежные средства, которые предусмотрены в бюджете для выполнения задач, стоящих перед органами государственной власти и органами местного самоуправления.</a:t>
            </a:r>
            <a:endParaRPr lang="ru-RU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665" y="1642492"/>
            <a:ext cx="2008921" cy="316084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832">
            <a:off x="1604882" y="1394892"/>
            <a:ext cx="1874519" cy="1874519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accent1">
                <a:lumMod val="75000"/>
              </a:scheme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8035">
            <a:off x="4594674" y="1345926"/>
            <a:ext cx="1874519" cy="1874519"/>
          </a:xfrm>
          <a:prstGeom prst="rect">
            <a:avLst/>
          </a:prstGeom>
          <a:effectLst>
            <a:outerShdw blurRad="50800" dist="50800" dir="5400000" algn="ctr" rotWithShape="0">
              <a:srgbClr val="FF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390155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75842" y="232349"/>
            <a:ext cx="676875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chemeClr val="accent4">
                        <a:lumMod val="40000"/>
                        <a:lumOff val="60000"/>
                      </a:schemeClr>
                    </a:gs>
                    <a:gs pos="46000">
                      <a:schemeClr val="accent4">
                        <a:lumMod val="95000"/>
                        <a:lumOff val="5000"/>
                      </a:schemeClr>
                    </a:gs>
                    <a:gs pos="100000">
                      <a:schemeClr val="accent4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rPr>
              <a:t>ПРОФИЦИТ И ДЕФИЦИТ БЮДЖЕТА</a:t>
            </a:r>
          </a:p>
          <a:p>
            <a:endParaRPr lang="ru-RU" dirty="0" smtClean="0"/>
          </a:p>
          <a:p>
            <a:pPr algn="ctr"/>
            <a:r>
              <a:rPr lang="ru-RU" dirty="0" smtClean="0"/>
              <a:t>В </a:t>
            </a:r>
            <a:r>
              <a:rPr lang="ru-RU" dirty="0"/>
              <a:t>зависимости от того, чего в бюджете больше — доходов или расходов, применяются термины «профицит» и «дефицит» бюджета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23728" y="2129482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Доходы – Расходы = Дефицит (Профицит)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04962" y="5228594"/>
            <a:ext cx="3297163" cy="275204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lnSpc>
                <a:spcPct val="130000"/>
              </a:lnSpc>
            </a:pPr>
            <a:r>
              <a:rPr lang="ru-RU" sz="1400" b="1" dirty="0">
                <a:solidFill>
                  <a:srgbClr val="525D4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ДЕФИЦИТ- РАСХОДЫ БОЛЬШЕ ДОХОДОВ</a:t>
            </a:r>
          </a:p>
        </p:txBody>
      </p:sp>
      <p:sp>
        <p:nvSpPr>
          <p:cNvPr id="7" name="Shape 34"/>
          <p:cNvSpPr txBox="1"/>
          <p:nvPr/>
        </p:nvSpPr>
        <p:spPr>
          <a:xfrm>
            <a:off x="4560218" y="5228594"/>
            <a:ext cx="3526586" cy="275204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525D4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ПРОФИЦИТ-ДОХОДЫ БОЛЬШЕ РАСХОДОВ</a:t>
            </a:r>
            <a:endParaRPr lang="ru-RU" sz="1400" b="1" dirty="0">
              <a:solidFill>
                <a:srgbClr val="888076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8" name="Shape 38"/>
          <p:cNvSpPr txBox="1"/>
          <p:nvPr/>
        </p:nvSpPr>
        <p:spPr>
          <a:xfrm>
            <a:off x="993563" y="5593578"/>
            <a:ext cx="3168352" cy="850457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ru-RU" sz="1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П</a:t>
            </a:r>
            <a:r>
              <a:rPr lang="ru-RU" sz="1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ри </a:t>
            </a:r>
            <a:r>
              <a:rPr lang="ru-RU" sz="1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превышении расходов над доходами принимается решение об источниках покрытия дефицита (например, использовать имеющиеся резервы, продать часть имущества, взять в долг)</a:t>
            </a:r>
          </a:p>
        </p:txBody>
      </p:sp>
      <p:sp>
        <p:nvSpPr>
          <p:cNvPr id="9" name="Shape 40"/>
          <p:cNvSpPr txBox="1"/>
          <p:nvPr/>
        </p:nvSpPr>
        <p:spPr>
          <a:xfrm>
            <a:off x="4865935" y="5600595"/>
            <a:ext cx="2915151" cy="85274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>
              <a:lnSpc>
                <a:spcPct val="130000"/>
              </a:lnSpc>
              <a:spcAft>
                <a:spcPts val="0"/>
              </a:spcAft>
            </a:pPr>
            <a:r>
              <a:rPr lang="ru-RU" sz="10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При превышении доходов над расходами принимается решение, как их использовать (например, накапливать резервы, погашать долг)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21092"/>
          <a:stretch/>
        </p:blipFill>
        <p:spPr>
          <a:xfrm>
            <a:off x="1175842" y="2703176"/>
            <a:ext cx="6408712" cy="2435638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0258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http://900igr.net/up/datas/164235/007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479634" y="2967334"/>
            <a:ext cx="3908789" cy="17578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41209" y="1522798"/>
            <a:ext cx="4860032" cy="1477328"/>
          </a:xfrm>
          <a:prstGeom prst="rect">
            <a:avLst/>
          </a:prstGeom>
          <a:noFill/>
        </p:spPr>
        <p:txBody>
          <a:bodyPr wrap="square" lIns="91440" tIns="45720" rIns="91440" bIns="45720" numCol="1">
            <a:spAutoFit/>
          </a:bodyPr>
          <a:lstStyle/>
          <a:p>
            <a:pPr algn="ctr"/>
            <a:r>
              <a:rPr lang="ru-RU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Сбалансированным бюджет </a:t>
            </a:r>
            <a:endParaRPr lang="ru-RU" b="1" u="sng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считается </a:t>
            </a:r>
            <a:r>
              <a:rPr lang="ru-RU" b="1" cap="all" dirty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тогда, </a:t>
            </a:r>
            <a:r>
              <a:rPr lang="ru-RU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когда </a:t>
            </a:r>
            <a:r>
              <a:rPr lang="ru-RU" b="1" cap="all" dirty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его доходы </a:t>
            </a:r>
            <a:r>
              <a:rPr lang="ru-RU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расходы </a:t>
            </a:r>
            <a:r>
              <a:rPr lang="ru-RU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равны </a:t>
            </a:r>
            <a:r>
              <a:rPr lang="ru-RU" b="1" cap="all" dirty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между собой </a:t>
            </a:r>
            <a:endParaRPr lang="ru-RU" b="1" cap="all" dirty="0" smtClean="0">
              <a:ln w="9000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или </a:t>
            </a:r>
            <a:r>
              <a:rPr lang="ru-RU" b="1" cap="all" dirty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имеют </a:t>
            </a:r>
            <a:r>
              <a:rPr lang="ru-RU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максимально </a:t>
            </a:r>
            <a:r>
              <a:rPr lang="ru-RU" b="1" cap="all" dirty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сближенные значения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210922"/>
            <a:ext cx="771781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just">
              <a:spcAft>
                <a:spcPts val="500"/>
              </a:spcAft>
            </a:pPr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СБАЛАНСИРОВАННОСТЬ БЮДЖЕТА</a:t>
            </a:r>
            <a:endParaRPr lang="ru-RU" sz="3200" b="1" dirty="0">
              <a:ln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3787893"/>
            <a:ext cx="8134875" cy="2682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500"/>
              </a:spcAft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Органы 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местного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самоуправления постоянно ведут поиск дополнительных источников доходов, чтобы не сокращать запланированные расходы, особенно те из них, которые идут на решение важных социальных задач.</a:t>
            </a:r>
            <a:endParaRPr lang="ru-RU" sz="16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spcAft>
                <a:spcPts val="500"/>
              </a:spcAft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Если таких источников не найдено или их объем недостаточен, чтобы покрыть дефицит бюджета и осуществить обязательные социально значимые расходы, 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органы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местного самоуправления берут </a:t>
            </a:r>
            <a:r>
              <a:rPr lang="ru-RU" sz="1600" b="1" dirty="0">
                <a:solidFill>
                  <a:srgbClr val="333399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кредиты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. Кредиты можно получить из другого бюджета 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либо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воспользоваться банковскими кредитами. В некоторых случаях используются одновременно оба варианта.</a:t>
            </a:r>
            <a:endParaRPr lang="ru-RU" sz="16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spcAft>
                <a:spcPts val="1100"/>
              </a:spcAft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Соответственно, у пользующихся кредитами 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органов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местного самоуправления возникает 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муниципальный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долг.</a:t>
            </a:r>
            <a:endParaRPr lang="ru-RU" sz="1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467544" y="795697"/>
            <a:ext cx="3069171" cy="2992196"/>
            <a:chOff x="165340" y="1547525"/>
            <a:chExt cx="3069171" cy="2992196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1547525"/>
              <a:ext cx="2992196" cy="2992196"/>
            </a:xfrm>
            <a:prstGeom prst="rect">
              <a:avLst/>
            </a:prstGeom>
          </p:spPr>
        </p:pic>
        <p:sp>
          <p:nvSpPr>
            <p:cNvPr id="15" name="Прямоугольник 14"/>
            <p:cNvSpPr/>
            <p:nvPr/>
          </p:nvSpPr>
          <p:spPr>
            <a:xfrm>
              <a:off x="2167478" y="3234702"/>
              <a:ext cx="1067033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1600" b="1" dirty="0" smtClean="0">
                  <a:ln w="22225">
                    <a:solidFill>
                      <a:schemeClr val="accent2">
                        <a:lumMod val="50000"/>
                      </a:schemeClr>
                    </a:solidFill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</a:rPr>
                <a:t>расходы</a:t>
              </a:r>
              <a:endParaRPr lang="ru-RU" sz="1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65340" y="3234702"/>
              <a:ext cx="108012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1600" b="1" cap="none" spc="0" dirty="0" smtClean="0">
                  <a:ln w="22225">
                    <a:solidFill>
                      <a:schemeClr val="accent2">
                        <a:lumMod val="50000"/>
                      </a:schemeClr>
                    </a:solidFill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  <a:effectLst/>
                </a:rPr>
                <a:t>доходы</a:t>
              </a:r>
              <a:endParaRPr lang="ru-RU" sz="1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345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22403</TotalTime>
  <Words>2816</Words>
  <Application>Microsoft Office PowerPoint</Application>
  <PresentationFormat>Экран (4:3)</PresentationFormat>
  <Paragraphs>377</Paragraphs>
  <Slides>28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42" baseType="lpstr">
      <vt:lpstr>Aharoni</vt:lpstr>
      <vt:lpstr>Arial</vt:lpstr>
      <vt:lpstr>Arial Unicode MS</vt:lpstr>
      <vt:lpstr>Browallia New</vt:lpstr>
      <vt:lpstr>Calibri</vt:lpstr>
      <vt:lpstr>Comic Sans MS</vt:lpstr>
      <vt:lpstr>Consolas</vt:lpstr>
      <vt:lpstr>Monotype Corsiva</vt:lpstr>
      <vt:lpstr>Times New Roman</vt:lpstr>
      <vt:lpstr>Trebuchet MS</vt:lpstr>
      <vt:lpstr>Verdana</vt:lpstr>
      <vt:lpstr>Wingdings</vt:lpstr>
      <vt:lpstr>Wingdings 3</vt:lpstr>
      <vt:lpstr>Аспект</vt:lpstr>
      <vt:lpstr>Презентация PowerPoint</vt:lpstr>
      <vt:lpstr>Что такое Бюджет для граждан?</vt:lpstr>
      <vt:lpstr>Презентация PowerPoint</vt:lpstr>
      <vt:lpstr>Презентация PowerPoint</vt:lpstr>
      <vt:lpstr>Презентация PowerPoint</vt:lpstr>
      <vt:lpstr>Основные понятия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Какие налоги от граждан поступают  в местный бюджет? </vt:lpstr>
      <vt:lpstr>Презентация PowerPoint</vt:lpstr>
      <vt:lpstr>Презентация PowerPoint</vt:lpstr>
      <vt:lpstr>Презентация PowerPoint</vt:lpstr>
      <vt:lpstr>Кто за какие услуги отвечает? Принципы разграничения полномочий </vt:lpstr>
      <vt:lpstr>Презентация PowerPoint</vt:lpstr>
      <vt:lpstr>Как детализируются расходы?</vt:lpstr>
      <vt:lpstr>Рассмотрим бюджет муниципального образования «Юкковское сельское поселение на 2022 год и плановый период 2023 и 2024 годов (в редакции от 15.04.2022)</vt:lpstr>
      <vt:lpstr>Прогноз социально-экономического развития на 2022-2024 годы</vt:lpstr>
      <vt:lpstr>Основные характеристики бюджета  на 2022 год и плановый период 2023,2024 годов (тыс.рублей)</vt:lpstr>
      <vt:lpstr>Доходы бюджета  МО Юкковское сельское поселение</vt:lpstr>
      <vt:lpstr>Структура  налоговых и неналоговых доходов в 2022 году</vt:lpstr>
      <vt:lpstr>Расходы местного бюджета, тыс.руб.</vt:lpstr>
      <vt:lpstr> Структура расходов бюджета на 2022 год, тыс. руб., %</vt:lpstr>
      <vt:lpstr>Презентация PowerPoint</vt:lpstr>
      <vt:lpstr>Источники внутреннего финансирования бюджета  на 2022 год, тыс.руб.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Киреева Надежда</dc:creator>
  <cp:lastModifiedBy>Мария Н. Литвинчук</cp:lastModifiedBy>
  <cp:revision>868</cp:revision>
  <cp:lastPrinted>2022-05-23T11:50:58Z</cp:lastPrinted>
  <dcterms:created xsi:type="dcterms:W3CDTF">2019-11-07T04:29:06Z</dcterms:created>
  <dcterms:modified xsi:type="dcterms:W3CDTF">2022-05-24T09:22:40Z</dcterms:modified>
</cp:coreProperties>
</file>